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83" r:id="rId2"/>
    <p:sldId id="281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52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904E9-0182-4A22-A91B-3107A26B7912}" type="datetimeFigureOut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201F-779E-40A1-8406-0C941191F2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201F-779E-40A1-8406-0C941191F28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43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201F-779E-40A1-8406-0C941191F28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35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1F06DA-4323-4FCF-BD77-97C28F2A21BF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E2-6445-422F-BA4C-D016AFD8B04A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1466-AFD8-4FA6-AEAE-29CAB4A6FEA7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726A1F-C8ED-4311-B9EC-2366E57B4D9D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  <p:pic>
        <p:nvPicPr>
          <p:cNvPr id="11" name="Picture 9" descr="001-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28397"/>
            <a:ext cx="33480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D5A626-4BBF-4C7F-8F9B-3C78372DAAE3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54C8-5AF4-409D-894F-F7FB8C34DDA4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5EBA-F450-464A-ABD8-29115423FF47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D14B99-5EEC-4531-8911-38D87885B135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4362-8275-48B0-8084-DA04FB57F46D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FCBE5D-123F-4205-876D-570BA0878026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D8E3E8-5822-468A-AAAA-8DD85B5A7876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9C1C71-0B4A-488C-8A31-CD9A8DED0E8C}" type="datetime1">
              <a:rPr lang="zh-TW" altLang="en-US" smtClean="0"/>
              <a:t>2013/11/26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BFD77B-4F5D-4553-A539-D7FCDCF7C0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6172200" cy="670226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</a:rPr>
              <a:t>基於</a:t>
            </a:r>
            <a:r>
              <a:rPr lang="en-US" altLang="zh-TW" sz="3200" dirty="0">
                <a:solidFill>
                  <a:schemeClr val="tx1"/>
                </a:solidFill>
              </a:rPr>
              <a:t>PCA</a:t>
            </a:r>
            <a:r>
              <a:rPr lang="zh-TW" altLang="en-US" sz="3200" dirty="0">
                <a:solidFill>
                  <a:schemeClr val="tx1"/>
                </a:solidFill>
              </a:rPr>
              <a:t>算法的人臉性別辨識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3140968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zh-TW" altLang="en-US" b="0" dirty="0" smtClean="0">
                <a:solidFill>
                  <a:schemeClr val="tx1"/>
                </a:solidFill>
                <a:latin typeface="+mn-ea"/>
              </a:rPr>
              <a:t>學號</a:t>
            </a:r>
            <a:r>
              <a:rPr lang="en-US" altLang="zh-TW" b="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98064005</a:t>
            </a:r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姓名</a:t>
            </a:r>
            <a:r>
              <a:rPr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傅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靖桐</a:t>
            </a:r>
            <a:endParaRPr lang="en-US" altLang="zh-TW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99012007</a:t>
            </a:r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賴家奇</a:t>
            </a:r>
            <a:endParaRPr lang="en-US" altLang="zh-TW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99012010</a:t>
            </a:r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黃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嘉</a:t>
            </a:r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</a:t>
            </a:r>
            <a:endParaRPr lang="en-US" altLang="zh-TW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TW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99012017</a:t>
            </a:r>
            <a:r>
              <a:rPr lang="zh-TW" alt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TW" altLang="en-US" b="0" dirty="0" smtClean="0">
                <a:solidFill>
                  <a:schemeClr val="tx1"/>
                </a:solidFill>
                <a:latin typeface="+mn-ea"/>
              </a:rPr>
              <a:t>劉建麟</a:t>
            </a:r>
            <a:endParaRPr lang="zh-TW" altLang="en-US" b="0" dirty="0">
              <a:solidFill>
                <a:schemeClr val="tx1"/>
              </a:solidFill>
              <a:latin typeface="+mn-ea"/>
            </a:endParaRPr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339752" y="48691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指導教授</a:t>
            </a:r>
            <a:r>
              <a:rPr lang="en-US" altLang="zh-TW" dirty="0" smtClean="0">
                <a:latin typeface="+mn-ea"/>
              </a:rPr>
              <a:t>:</a:t>
            </a:r>
            <a:r>
              <a:rPr lang="zh-TW" altLang="en-US" dirty="0" smtClean="0">
                <a:latin typeface="+mn-ea"/>
              </a:rPr>
              <a:t>林智揚 教授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50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457200" indent="-457200">
                  <a:buSzPct val="100000"/>
                  <a:buFont typeface="Wingdings" panose="05000000000000000000" pitchFamily="2" charset="2"/>
                  <a:buAutoNum type="circleNumWdWhitePlain" startAt="3"/>
                </a:pPr>
                <a:r>
                  <a:rPr lang="zh-TW" altLang="zh-TW" b="1" dirty="0" smtClean="0"/>
                  <a:t>計算共變異數矩陣</a:t>
                </a:r>
                <a:endParaRPr lang="en-US" altLang="zh-TW" b="1" dirty="0" smtClean="0"/>
              </a:p>
              <a:p>
                <a:pPr marL="0" indent="0">
                  <a:buSzPct val="100000"/>
                  <a:buNone/>
                </a:pPr>
                <a:r>
                  <a:rPr lang="en-US" altLang="zh-TW" sz="2000" dirty="0" smtClean="0"/>
                  <a:t>      </a:t>
                </a:r>
                <a:r>
                  <a:rPr lang="zh-TW" altLang="en-US" sz="2000" dirty="0" smtClean="0"/>
                  <a:t>所有人臉的</a:t>
                </a:r>
                <a:r>
                  <a:rPr lang="zh-TW" altLang="zh-TW" sz="2000" dirty="0" smtClean="0"/>
                  <a:t>共</a:t>
                </a:r>
                <a:r>
                  <a:rPr lang="zh-TW" altLang="zh-TW" sz="2000" dirty="0"/>
                  <a:t>變異數矩陣</a:t>
                </a:r>
                <a:r>
                  <a:rPr lang="zh-TW" altLang="zh-TW" sz="2000" dirty="0" smtClean="0"/>
                  <a:t>為</a:t>
                </a:r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zh-TW" altLang="en-US" sz="2000" dirty="0" smtClean="0">
                    <a:latin typeface="+mn-ea"/>
                  </a:rPr>
                  <a:t>公式</a:t>
                </a:r>
                <a:r>
                  <a:rPr lang="en-US" altLang="zh-TW" sz="2000" dirty="0" smtClean="0">
                    <a:latin typeface="+mn-ea"/>
                  </a:rPr>
                  <a:t>4)</a:t>
                </a:r>
              </a:p>
              <a:p>
                <a:pPr marL="0" indent="0" algn="ctr">
                  <a:buNone/>
                </a:pPr>
                <a:endParaRPr lang="en-US" altLang="zh-TW" sz="2000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𝐶</m:t>
                      </m:r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zh-TW" sz="2000" dirty="0"/>
              </a:p>
              <a:p>
                <a:pPr marL="0" indent="0" algn="ctr">
                  <a:buNone/>
                </a:pPr>
                <a:r>
                  <a:rPr lang="en-US" altLang="zh-TW" sz="2000" dirty="0">
                    <a:latin typeface="+mn-ea"/>
                  </a:rPr>
                  <a:t>                                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en-US" altLang="zh-TW" sz="2000" dirty="0">
                    <a:latin typeface="+mn-ea"/>
                  </a:rPr>
                  <a:t>4</a:t>
                </a:r>
                <a:r>
                  <a:rPr lang="en-US" altLang="zh-TW" sz="2000" dirty="0" smtClean="0">
                    <a:latin typeface="+mn-ea"/>
                  </a:rPr>
                  <a:t>)</a:t>
                </a:r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r>
                  <a:rPr lang="zh-TW" altLang="en-US" sz="2000" dirty="0" smtClean="0"/>
                  <a:t>      </a:t>
                </a:r>
                <a:r>
                  <a:rPr lang="zh-TW" altLang="zh-TW" sz="2000" dirty="0" smtClean="0"/>
                  <a:t>其中</a:t>
                </a:r>
                <a:r>
                  <a:rPr lang="en-US" altLang="zh-TW" sz="2000" dirty="0"/>
                  <a:t>A=[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000" dirty="0"/>
                  <a:t>]</a:t>
                </a:r>
                <a:r>
                  <a:rPr lang="zh-TW" altLang="zh-TW" sz="2000" dirty="0"/>
                  <a:t>。</a:t>
                </a:r>
              </a:p>
              <a:p>
                <a:pPr marL="0" indent="0">
                  <a:buNone/>
                </a:pPr>
                <a:endParaRPr lang="zh-TW" altLang="zh-TW" sz="2000" dirty="0"/>
              </a:p>
              <a:p>
                <a:pPr marL="0" indent="0">
                  <a:buSzPct val="100000"/>
                  <a:buNone/>
                </a:pPr>
                <a:endParaRPr lang="zh-TW" altLang="zh-TW" sz="2000" dirty="0"/>
              </a:p>
              <a:p>
                <a:pPr marL="0" indent="0">
                  <a:buSzPct val="100000"/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061" t="-1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9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SzPct val="100000"/>
                  <a:buFont typeface="Wingdings" panose="05000000000000000000" pitchFamily="2" charset="2"/>
                  <a:buAutoNum type="circleNumWdWhitePlain" startAt="4"/>
                </a:pPr>
                <a:r>
                  <a:rPr lang="zh-TW" altLang="zh-TW" b="1" dirty="0"/>
                  <a:t>計算共變異數矩陣的特徵值、特徵</a:t>
                </a:r>
                <a:r>
                  <a:rPr lang="zh-TW" altLang="zh-TW" b="1" dirty="0" smtClean="0"/>
                  <a:t>向量</a:t>
                </a:r>
                <a:endParaRPr lang="en-US" altLang="zh-TW" b="1" dirty="0" smtClean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AutoNum type="circleNumWdWhitePlain" startAt="4"/>
                </a:pPr>
                <a:endParaRPr lang="en-US" altLang="zh-TW" sz="2000" b="1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zh-TW" altLang="zh-TW" sz="2000" dirty="0"/>
                  <a:t>由矩陣</a:t>
                </a:r>
                <a:r>
                  <a:rPr lang="en-US" altLang="zh-TW" sz="2000" dirty="0"/>
                  <a:t>C</a:t>
                </a:r>
                <a:r>
                  <a:rPr lang="zh-TW" altLang="zh-TW" sz="2000" dirty="0"/>
                  <a:t>來求出特徵值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TW" sz="2000" dirty="0"/>
                  <a:t>、特徵向量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/>
                  <a:t>: 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zh-TW" altLang="zh-TW" sz="2000" dirty="0">
                    <a:latin typeface="+mn-ea"/>
                  </a:rPr>
                  <a:t>公式</a:t>
                </a:r>
                <a:r>
                  <a:rPr lang="en-US" altLang="zh-TW" sz="2000" dirty="0">
                    <a:latin typeface="+mn-ea"/>
                  </a:rPr>
                  <a:t>5)</a:t>
                </a:r>
                <a:endParaRPr lang="en-US" altLang="zh-TW" sz="2000" b="1" dirty="0">
                  <a:latin typeface="+mn-ea"/>
                </a:endParaRPr>
              </a:p>
              <a:p>
                <a:pPr marL="0" indent="0" algn="ctr">
                  <a:buNone/>
                </a:pPr>
                <a:endParaRPr lang="en-US" altLang="zh-TW" sz="2000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zh-TW" sz="2000" dirty="0"/>
              </a:p>
              <a:p>
                <a:pPr marL="0" indent="0" algn="ctr">
                  <a:buNone/>
                </a:pPr>
                <a:r>
                  <a:rPr lang="en-US" altLang="zh-TW" sz="2000" dirty="0">
                    <a:latin typeface="+mn-ea"/>
                  </a:rPr>
                  <a:t>                            </a:t>
                </a:r>
                <a:r>
                  <a:rPr lang="en-US" altLang="zh-TW" sz="2000" dirty="0" smtClean="0">
                    <a:latin typeface="+mn-ea"/>
                  </a:rPr>
                  <a:t> </a:t>
                </a:r>
                <a:r>
                  <a:rPr lang="en-US" altLang="zh-TW" sz="2000" dirty="0">
                    <a:latin typeface="+mn-ea"/>
                  </a:rPr>
                  <a:t>(5)</a:t>
                </a:r>
                <a:endParaRPr lang="zh-TW" altLang="zh-TW" sz="2000" dirty="0">
                  <a:latin typeface="+mn-ea"/>
                </a:endParaRPr>
              </a:p>
              <a:p>
                <a:pPr marL="0" indent="0">
                  <a:buSzPct val="100000"/>
                  <a:buNone/>
                </a:pPr>
                <a:endParaRPr lang="zh-TW" altLang="en-US" sz="20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061" t="-1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8065" y="1556792"/>
                <a:ext cx="8939336" cy="487375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SzPct val="100000"/>
                  <a:buFont typeface="Wingdings" panose="05000000000000000000" pitchFamily="2" charset="2"/>
                  <a:buAutoNum type="circleNumWdWhitePlain" startAt="5"/>
                </a:pPr>
                <a:r>
                  <a:rPr lang="zh-TW" altLang="zh-TW" b="1" dirty="0"/>
                  <a:t>計算特徵空間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zh-TW" sz="2000" dirty="0" smtClean="0"/>
                  <a:t> </a:t>
                </a:r>
                <a:r>
                  <a:rPr lang="zh-TW" altLang="en-US" sz="2000" dirty="0" smtClean="0"/>
                  <a:t>       </a:t>
                </a:r>
                <a:r>
                  <a:rPr lang="zh-TW" altLang="zh-TW" sz="2000" dirty="0" smtClean="0">
                    <a:latin typeface="+mn-ea"/>
                  </a:rPr>
                  <a:t>將</a:t>
                </a:r>
                <a:r>
                  <a:rPr lang="zh-TW" altLang="zh-TW" sz="2000" dirty="0">
                    <a:latin typeface="+mn-ea"/>
                  </a:rPr>
                  <a:t>特徵值由大到小做排序，依所對應的特徵向量組合成特徵空間，而選取的特徵向量則為所對應的特徵值，是個非零的特徵向量</a:t>
                </a:r>
                <a:r>
                  <a:rPr lang="zh-TW" altLang="zh-TW" sz="2000" dirty="0" smtClean="0">
                    <a:latin typeface="+mn-ea"/>
                  </a:rPr>
                  <a:t>。</a:t>
                </a:r>
                <a:r>
                  <a:rPr lang="zh-TW" altLang="en-US" sz="2000" dirty="0">
                    <a:latin typeface="+mn-ea"/>
                  </a:rPr>
                  <a:t> </a:t>
                </a:r>
                <a:r>
                  <a:rPr lang="en-US" altLang="zh-TW" sz="2000" dirty="0">
                    <a:latin typeface="+mn-ea"/>
                  </a:rPr>
                  <a:t>(</a:t>
                </a:r>
                <a:r>
                  <a:rPr lang="zh-TW" altLang="en-US" sz="2000" dirty="0">
                    <a:latin typeface="+mn-ea"/>
                  </a:rPr>
                  <a:t>公式</a:t>
                </a:r>
                <a:r>
                  <a:rPr lang="en-US" altLang="zh-TW" sz="2000" dirty="0">
                    <a:latin typeface="+mn-ea"/>
                  </a:rPr>
                  <a:t>6)</a:t>
                </a:r>
                <a:endParaRPr lang="en-US" altLang="zh-TW" sz="2000" dirty="0" smtClean="0">
                  <a:latin typeface="+mn-ea"/>
                </a:endParaRPr>
              </a:p>
              <a:p>
                <a:pPr marL="0" indent="0" algn="ctr">
                  <a:buNone/>
                </a:pPr>
                <a:endParaRPr lang="en-US" altLang="zh-TW" i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𝑢</m:t>
                      </m:r>
                      <m:r>
                        <a:rPr lang="en-US" altLang="zh-TW" sz="2000"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2,</m:t>
                          </m:r>
                        </m:sub>
                      </m:sSub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00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altLang="zh-TW" sz="20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zh-TW" sz="2000" dirty="0"/>
              </a:p>
              <a:p>
                <a:pPr marL="0" indent="0" algn="ctr">
                  <a:buNone/>
                </a:pPr>
                <a:r>
                  <a:rPr lang="zh-TW" altLang="en-US" sz="2000" dirty="0" smtClean="0">
                    <a:latin typeface="+mn-ea"/>
                  </a:rPr>
                  <a:t>                           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en-US" altLang="zh-TW" sz="2000" dirty="0">
                    <a:latin typeface="+mn-ea"/>
                  </a:rPr>
                  <a:t>6</a:t>
                </a:r>
                <a:r>
                  <a:rPr lang="en-US" altLang="zh-TW" sz="2000" dirty="0" smtClean="0">
                    <a:latin typeface="+mn-ea"/>
                  </a:rPr>
                  <a:t>)</a:t>
                </a:r>
              </a:p>
              <a:p>
                <a:pPr marL="0" indent="0" algn="ctr">
                  <a:buNone/>
                </a:pPr>
                <a:endParaRPr lang="en-US" altLang="zh-TW" sz="20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TW" altLang="en-US" sz="2000" dirty="0"/>
                  <a:t> </a:t>
                </a:r>
                <a:r>
                  <a:rPr lang="zh-TW" altLang="en-US" sz="2000" dirty="0" smtClean="0"/>
                  <a:t>       </a:t>
                </a:r>
                <a:r>
                  <a:rPr lang="zh-TW" altLang="zh-TW" sz="2000" dirty="0" smtClean="0"/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zh-TW" altLang="zh-TW" sz="200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zh-TW" altLang="zh-TW" sz="2000" i="1">
                        <a:latin typeface="Cambria Math"/>
                      </a:rPr>
                      <m:t>≠</m:t>
                    </m:r>
                    <m:r>
                      <a:rPr lang="en-US" altLang="zh-TW" sz="2000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+1</m:t>
                    </m:r>
                  </m:oMath>
                </a14:m>
                <a:r>
                  <a:rPr lang="zh-TW" altLang="zh-TW" sz="2000" dirty="0"/>
                  <a:t>，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/>
                      </a:rPr>
                      <m:t>1</m:t>
                    </m:r>
                    <m:r>
                      <a:rPr lang="zh-TW" altLang="zh-TW" sz="2000">
                        <a:latin typeface="Cambria Math"/>
                      </a:rPr>
                      <m:t>≦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</a:rPr>
                      <m:t>i</m:t>
                    </m:r>
                    <m:r>
                      <a:rPr lang="zh-TW" altLang="zh-TW" sz="2000">
                        <a:latin typeface="Cambria Math"/>
                      </a:rPr>
                      <m:t>≦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</a:rPr>
                      <m:t>k</m:t>
                    </m:r>
                  </m:oMath>
                </a14:m>
                <a:endParaRPr lang="en-US" altLang="zh-TW" sz="2000" dirty="0" smtClean="0"/>
              </a:p>
              <a:p>
                <a:pPr marL="0" indent="0" algn="ctr">
                  <a:buNone/>
                </a:pPr>
                <a:endParaRPr lang="zh-TW" altLang="zh-TW" sz="2000" dirty="0" smtClean="0"/>
              </a:p>
              <a:p>
                <a:pPr marL="0" indent="0" algn="ctr">
                  <a:buNone/>
                </a:pPr>
                <a:endParaRPr lang="zh-TW" altLang="zh-TW" sz="2000" dirty="0">
                  <a:latin typeface="+mn-ea"/>
                </a:endParaRPr>
              </a:p>
              <a:p>
                <a:pPr marL="0" indent="0">
                  <a:buSzPct val="100000"/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8065" y="1556792"/>
                <a:ext cx="8939336" cy="4873752"/>
              </a:xfrm>
              <a:blipFill rotWithShape="1">
                <a:blip r:embed="rId2"/>
                <a:stretch>
                  <a:fillRect l="-887" t="-1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7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931224" cy="487375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SzPct val="100000"/>
                  <a:buFont typeface="Wingdings" panose="05000000000000000000" pitchFamily="2" charset="2"/>
                  <a:buAutoNum type="circleNumWdWhitePlain" startAt="6"/>
                </a:pPr>
                <a:r>
                  <a:rPr lang="zh-TW" altLang="zh-TW" b="1" dirty="0" smtClean="0"/>
                  <a:t>將訓練之樣本投影到特徵空間</a:t>
                </a:r>
                <a:endParaRPr lang="en-US" altLang="zh-TW" b="1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/>
                          </a:rPr>
                          <m:t>         </m:t>
                        </m:r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TW" sz="2000" dirty="0">
                    <a:latin typeface="+mn-ea"/>
                  </a:rPr>
                  <a:t>為圖片投影之特徵空間。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zh-TW" altLang="en-US" sz="2000" dirty="0" smtClean="0">
                    <a:latin typeface="+mn-ea"/>
                  </a:rPr>
                  <a:t>公式</a:t>
                </a:r>
                <a:r>
                  <a:rPr lang="en-US" altLang="zh-TW" sz="2000" dirty="0" smtClean="0">
                    <a:latin typeface="+mn-ea"/>
                  </a:rPr>
                  <a:t>7</a:t>
                </a:r>
                <a:r>
                  <a:rPr lang="en-US" altLang="zh-TW" sz="2000" dirty="0">
                    <a:latin typeface="+mn-ea"/>
                  </a:rPr>
                  <a:t>)</a:t>
                </a:r>
                <a:endParaRPr lang="zh-TW" altLang="zh-TW" sz="2000" dirty="0">
                  <a:latin typeface="+mn-ea"/>
                </a:endParaRPr>
              </a:p>
              <a:p>
                <a:pPr marL="0" indent="0" algn="ctr">
                  <a:lnSpc>
                    <a:spcPct val="160000"/>
                  </a:lnSpc>
                  <a:buNone/>
                </a:pPr>
                <a:endParaRPr lang="en-US" altLang="zh-TW" sz="2000" i="1" dirty="0" smtClean="0">
                  <a:latin typeface="+mn-ea"/>
                </a:endParaRPr>
              </a:p>
              <a:p>
                <a:pPr marL="0" indent="0" algn="ctr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zh-TW" sz="2000" dirty="0">
                  <a:latin typeface="+mn-ea"/>
                </a:endParaRPr>
              </a:p>
              <a:p>
                <a:pPr marL="0" indent="0" algn="ctr">
                  <a:lnSpc>
                    <a:spcPct val="160000"/>
                  </a:lnSpc>
                  <a:buNone/>
                </a:pPr>
                <a:r>
                  <a:rPr lang="en-US" altLang="zh-TW" sz="2000" b="1" dirty="0">
                    <a:latin typeface="+mn-ea"/>
                  </a:rPr>
                  <a:t>          </a:t>
                </a:r>
                <a:r>
                  <a:rPr lang="en-US" altLang="zh-TW" sz="2000" dirty="0">
                    <a:latin typeface="+mn-ea"/>
                  </a:rPr>
                  <a:t>    </a:t>
                </a:r>
                <a:r>
                  <a:rPr lang="en-US" altLang="zh-TW" sz="2000" dirty="0" smtClean="0">
                    <a:latin typeface="+mn-ea"/>
                  </a:rPr>
                  <a:t> </a:t>
                </a:r>
                <a:r>
                  <a:rPr lang="zh-TW" altLang="en-US" sz="2000" dirty="0" smtClean="0">
                    <a:latin typeface="+mn-ea"/>
                  </a:rPr>
                  <a:t>  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en-US" altLang="zh-TW" sz="2000" dirty="0">
                    <a:latin typeface="+mn-ea"/>
                  </a:rPr>
                  <a:t>7)</a:t>
                </a:r>
                <a:endParaRPr lang="zh-TW" altLang="zh-TW" sz="2000" dirty="0">
                  <a:latin typeface="+mn-ea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altLang="zh-TW" sz="2000" b="1" dirty="0">
                    <a:latin typeface="+mn-ea"/>
                  </a:rPr>
                  <a:t>    </a:t>
                </a:r>
                <a:r>
                  <a:rPr lang="zh-TW" altLang="zh-TW" sz="2000" b="1" dirty="0">
                    <a:latin typeface="+mn-ea"/>
                  </a:rPr>
                  <a:t>δ</a:t>
                </a:r>
                <a:r>
                  <a:rPr lang="zh-TW" altLang="zh-TW" sz="2000" dirty="0">
                    <a:latin typeface="+mn-ea"/>
                  </a:rPr>
                  <a:t>為特徵空間的權重向量。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zh-TW" altLang="en-US" sz="2000" dirty="0" smtClean="0">
                    <a:latin typeface="+mn-ea"/>
                  </a:rPr>
                  <a:t>公式</a:t>
                </a:r>
                <a:r>
                  <a:rPr lang="en-US" altLang="zh-TW" sz="2000" dirty="0" smtClean="0">
                    <a:latin typeface="+mn-ea"/>
                  </a:rPr>
                  <a:t>8</a:t>
                </a:r>
                <a:r>
                  <a:rPr lang="en-US" altLang="zh-TW" sz="2000" dirty="0">
                    <a:latin typeface="+mn-ea"/>
                  </a:rPr>
                  <a:t>)</a:t>
                </a:r>
                <a:endParaRPr lang="zh-TW" altLang="zh-TW" sz="2000" dirty="0">
                  <a:latin typeface="+mn-ea"/>
                </a:endParaRPr>
              </a:p>
              <a:p>
                <a:pPr marL="0" indent="0" algn="ctr">
                  <a:lnSpc>
                    <a:spcPct val="160000"/>
                  </a:lnSpc>
                  <a:buNone/>
                </a:pPr>
                <a:endParaRPr lang="en-US" altLang="zh-TW" sz="2000" dirty="0" smtClean="0">
                  <a:latin typeface="+mn-ea"/>
                </a:endParaRPr>
              </a:p>
              <a:p>
                <a:pPr marL="0" indent="0" algn="ctr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>
                          <a:latin typeface="Cambria Math"/>
                        </a:rPr>
                        <m:t>δ</m:t>
                      </m:r>
                      <m:r>
                        <a:rPr lang="en-US" altLang="zh-TW" sz="2000">
                          <a:latin typeface="Cambria Math"/>
                        </a:rPr>
                        <m:t>=[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1,</m:t>
                          </m:r>
                        </m:sub>
                      </m:sSub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00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zh-TW" sz="2000" dirty="0">
                  <a:latin typeface="+mn-ea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altLang="zh-TW" sz="2000" dirty="0">
                    <a:latin typeface="+mn-ea"/>
                  </a:rPr>
                  <a:t>                                </a:t>
                </a:r>
                <a:r>
                  <a:rPr lang="en-US" altLang="zh-TW" sz="2000" dirty="0" smtClean="0">
                    <a:latin typeface="+mn-ea"/>
                  </a:rPr>
                  <a:t> </a:t>
                </a:r>
                <a:r>
                  <a:rPr lang="zh-TW" altLang="en-US" sz="2000" dirty="0" smtClean="0">
                    <a:latin typeface="+mn-ea"/>
                  </a:rPr>
                  <a:t>    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en-US" altLang="zh-TW" sz="2000" dirty="0">
                    <a:latin typeface="+mn-ea"/>
                  </a:rPr>
                  <a:t>8)</a:t>
                </a:r>
                <a:endParaRPr lang="zh-TW" altLang="zh-TW" sz="2000" dirty="0">
                  <a:latin typeface="+mn-ea"/>
                </a:endParaRPr>
              </a:p>
              <a:p>
                <a:pPr marL="0" indent="0">
                  <a:buSzPct val="100000"/>
                  <a:buNone/>
                </a:pPr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931224" cy="4873752"/>
              </a:xfrm>
              <a:blipFill rotWithShape="1">
                <a:blip r:embed="rId2"/>
                <a:stretch>
                  <a:fillRect l="-999" t="-1126" b="-7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8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</a:rPr>
              <a:t>四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歐氏距離法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003232" cy="487375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TW" altLang="en-US" sz="2000" dirty="0" smtClean="0"/>
                  <a:t>        </a:t>
                </a:r>
                <a:r>
                  <a:rPr lang="zh-TW" altLang="zh-TW" sz="2000" dirty="0" smtClean="0"/>
                  <a:t>歐</a:t>
                </a:r>
                <a:r>
                  <a:rPr lang="zh-TW" altLang="zh-TW" sz="2000" dirty="0"/>
                  <a:t>氏距離為一種易於理解的距離計算方法，假設在</a:t>
                </a:r>
                <a:r>
                  <a:rPr lang="en-US" altLang="zh-TW" sz="2000" dirty="0"/>
                  <a:t>n</a:t>
                </a:r>
                <a:r>
                  <a:rPr lang="zh-TW" altLang="zh-TW" sz="2000" dirty="0"/>
                  <a:t>維空間有兩點，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</a:rPr>
                      <m:t>a</m:t>
                    </m:r>
                    <m:r>
                      <a:rPr lang="en-US" altLang="zh-TW" sz="200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]</m:t>
                    </m:r>
                  </m:oMath>
                </a14:m>
                <a:r>
                  <a:rPr lang="zh-TW" altLang="zh-TW" sz="2000" dirty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</a:rPr>
                      <m:t>b</m:t>
                    </m:r>
                    <m:r>
                      <a:rPr lang="en-US" altLang="zh-TW" sz="200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]</m:t>
                    </m:r>
                  </m:oMath>
                </a14:m>
                <a:r>
                  <a:rPr lang="zh-TW" altLang="zh-TW" sz="2000" dirty="0"/>
                  <a:t>，則其歐幾里得距離為</a:t>
                </a:r>
                <a:r>
                  <a:rPr lang="en-US" altLang="zh-TW" sz="2000" dirty="0"/>
                  <a:t>: </a:t>
                </a:r>
                <a:r>
                  <a:rPr lang="en-US" altLang="zh-TW" sz="2000" dirty="0">
                    <a:latin typeface="+mn-ea"/>
                  </a:rPr>
                  <a:t>(</a:t>
                </a:r>
                <a:r>
                  <a:rPr lang="zh-TW" altLang="en-US" sz="2000" dirty="0" smtClean="0">
                    <a:latin typeface="+mn-ea"/>
                  </a:rPr>
                  <a:t>公式</a:t>
                </a:r>
                <a:r>
                  <a:rPr lang="en-US" altLang="zh-TW" sz="2000" dirty="0" smtClean="0">
                    <a:latin typeface="+mn-ea"/>
                  </a:rPr>
                  <a:t>9)</a:t>
                </a:r>
                <a:endParaRPr lang="en-US" altLang="zh-TW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TW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TW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zh-TW" altLang="zh-TW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sz="2000" dirty="0" smtClean="0"/>
                  <a:t>                                                                                    </a:t>
                </a:r>
                <a:r>
                  <a:rPr lang="zh-TW" altLang="en-US" sz="2000" dirty="0" smtClean="0">
                    <a:latin typeface="+mn-ea"/>
                  </a:rPr>
                  <a:t> </a:t>
                </a:r>
                <a:r>
                  <a:rPr lang="en-US" altLang="zh-TW" sz="2000" dirty="0" smtClean="0">
                    <a:latin typeface="+mn-ea"/>
                  </a:rPr>
                  <a:t>(9)</a:t>
                </a:r>
                <a:endParaRPr lang="zh-TW" altLang="zh-TW" sz="2000" dirty="0">
                  <a:latin typeface="+mn-ea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003232" cy="4873752"/>
              </a:xfrm>
              <a:blipFill rotWithShape="1">
                <a:blip r:embed="rId2"/>
                <a:stretch>
                  <a:fillRect l="-76" r="-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+mn-ea"/>
              </a:rPr>
              <a:t/>
            </a:r>
            <a:br>
              <a:rPr lang="en-US" altLang="zh-TW" b="1" dirty="0">
                <a:latin typeface="+mn-ea"/>
              </a:rPr>
            </a:br>
            <a:r>
              <a:rPr lang="zh-TW" altLang="en-US" sz="3200" b="1" dirty="0">
                <a:solidFill>
                  <a:schemeClr val="tx1"/>
                </a:solidFill>
              </a:rPr>
              <a:t>五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演算法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全名是</a:t>
            </a:r>
            <a:r>
              <a:rPr lang="en-US" altLang="zh-TW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nearest neighbor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，中文意思是「</a:t>
            </a:r>
            <a:r>
              <a:rPr lang="zh-TW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TW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位最接近的鄰居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是</a:t>
            </a:r>
            <a:r>
              <a:rPr lang="zh-TW" altLang="zh-TW" sz="2000" dirty="0"/>
              <a:t>一種非監督式學習演算法，是參考最近</a:t>
            </a:r>
            <a:r>
              <a:rPr lang="en-US" altLang="zh-TW" sz="2000" dirty="0"/>
              <a:t>k</a:t>
            </a:r>
            <a:r>
              <a:rPr lang="zh-TW" altLang="zh-TW" sz="2000" dirty="0"/>
              <a:t>個鄰居的答案來做判斷，對一個未知類別的資料，只要找出訓練樣本與此測試樣本最接近的點，就可判定測試樣本的類別與最接近的點的類別為相同。</a:t>
            </a:r>
            <a:endParaRPr lang="zh-TW" altLang="en-US" sz="2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+mn-ea"/>
              </a:rPr>
              <a:t/>
            </a:r>
            <a:br>
              <a:rPr lang="en-US" altLang="zh-TW" b="1" dirty="0">
                <a:latin typeface="+mn-ea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六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b="1" dirty="0" smtClean="0">
                <a:solidFill>
                  <a:schemeClr val="tx1"/>
                </a:solidFill>
                <a:latin typeface="+mn-ea"/>
              </a:rPr>
              <a:t>研究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方法與步驟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zh-TW" b="1" dirty="0"/>
              <a:t> 灰階化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灰階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(Grayscale)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影像是以亮度為基礎，將彩色影像轉換到黑色到白色之間，依深淺不同共分為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個值，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代表是黑色，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代表是白色，在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0~255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之間尚有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 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種由深至淺的灰色，經過灰階轉換後，可減少影像運算量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TW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zh-TW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計算公式如下：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gray=0.299*r + 0.587*g + 0.114*b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7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100000"/>
              <a:buFont typeface="Wingdings" panose="05000000000000000000" pitchFamily="2" charset="2"/>
              <a:buAutoNum type="circleNumWdWhitePlain" startAt="2"/>
            </a:pPr>
            <a:r>
              <a:rPr lang="zh-TW" altLang="en-US" b="1" dirty="0" smtClean="0"/>
              <a:t>正規化</a:t>
            </a:r>
            <a:endParaRPr lang="en-US" altLang="zh-TW" b="1" dirty="0" smtClean="0"/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人</a:t>
            </a:r>
            <a:r>
              <a:rPr lang="zh-TW" altLang="zh-TW" sz="2000" dirty="0"/>
              <a:t>臉資料庫的原始影像的大小和維度皆不相同，為使系統正常運作，則需進行資料維度大小的調整，我們將以正規化以影像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64*64</a:t>
            </a:r>
            <a:r>
              <a:rPr lang="zh-TW" altLang="zh-TW" sz="2000" dirty="0"/>
              <a:t>的大小進行訓練。</a:t>
            </a:r>
          </a:p>
          <a:p>
            <a:pPr marL="0" indent="0">
              <a:buSzPct val="100000"/>
              <a:buNone/>
            </a:pPr>
            <a:endParaRPr lang="zh-TW" altLang="en-US" b="1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1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100000"/>
              <a:buFont typeface="Wingdings" panose="05000000000000000000" pitchFamily="2" charset="2"/>
              <a:buAutoNum type="circleNumWdWhitePlain" startAt="3"/>
            </a:pPr>
            <a:r>
              <a:rPr lang="en-US" altLang="zh-TW" b="1" dirty="0"/>
              <a:t>PCA</a:t>
            </a:r>
            <a:r>
              <a:rPr lang="zh-TW" altLang="zh-TW" b="1" dirty="0"/>
              <a:t>將影像降維，投影到子</a:t>
            </a:r>
            <a:r>
              <a:rPr lang="zh-TW" altLang="zh-TW" b="1" dirty="0" smtClean="0"/>
              <a:t>空間</a:t>
            </a:r>
            <a:endParaRPr lang="en-US" altLang="zh-TW" b="1" dirty="0" smtClean="0"/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2000" dirty="0" smtClean="0">
                <a:latin typeface="+mn-ea"/>
              </a:rPr>
              <a:t>    </a:t>
            </a:r>
            <a:r>
              <a:rPr lang="zh-TW" altLang="zh-TW" sz="2000" dirty="0" smtClean="0">
                <a:latin typeface="+mn-ea"/>
              </a:rPr>
              <a:t>正規</a:t>
            </a:r>
            <a:r>
              <a:rPr lang="zh-TW" altLang="zh-TW" sz="2000" dirty="0">
                <a:latin typeface="+mn-ea"/>
              </a:rPr>
              <a:t>化後的人臉訓練樣本，每個影像的大小為</a:t>
            </a:r>
            <a:r>
              <a:rPr lang="en-US" altLang="zh-TW" sz="2000" dirty="0" smtClean="0">
                <a:latin typeface="+mn-ea"/>
              </a:rPr>
              <a:t>64</a:t>
            </a:r>
            <a:r>
              <a:rPr lang="en-US" altLang="zh-TW" sz="2000" dirty="0"/>
              <a:t> × </a:t>
            </a:r>
            <a:r>
              <a:rPr lang="en-US" altLang="zh-TW" sz="2000" dirty="0" smtClean="0">
                <a:latin typeface="+mn-ea"/>
              </a:rPr>
              <a:t>64</a:t>
            </a:r>
            <a:r>
              <a:rPr lang="zh-TW" altLang="zh-TW" sz="2000" dirty="0">
                <a:latin typeface="+mn-ea"/>
              </a:rPr>
              <a:t>，將每ㄧ張影像以列串接的方式排列成大小為</a:t>
            </a:r>
            <a:r>
              <a:rPr lang="en-US" altLang="zh-TW" sz="2000" dirty="0" smtClean="0">
                <a:latin typeface="+mn-ea"/>
              </a:rPr>
              <a:t>4096</a:t>
            </a:r>
            <a:r>
              <a:rPr lang="en-US" altLang="zh-TW" sz="2000" dirty="0"/>
              <a:t> × </a:t>
            </a:r>
            <a:r>
              <a:rPr lang="en-US" altLang="zh-TW" sz="2000" dirty="0" smtClean="0">
                <a:latin typeface="+mn-ea"/>
              </a:rPr>
              <a:t>1</a:t>
            </a:r>
            <a:r>
              <a:rPr lang="zh-TW" altLang="zh-TW" sz="2000" dirty="0">
                <a:latin typeface="+mn-ea"/>
              </a:rPr>
              <a:t>的向量，以重新描述</a:t>
            </a:r>
            <a:r>
              <a:rPr lang="en-US" altLang="zh-TW" sz="2000" dirty="0">
                <a:latin typeface="+mn-ea"/>
              </a:rPr>
              <a:t>NN</a:t>
            </a:r>
            <a:r>
              <a:rPr lang="zh-TW" altLang="zh-TW" sz="2000" dirty="0">
                <a:latin typeface="+mn-ea"/>
              </a:rPr>
              <a:t>的人臉樣本，再以</a:t>
            </a:r>
            <a:r>
              <a:rPr lang="en-US" altLang="zh-TW" sz="2000" dirty="0">
                <a:latin typeface="+mn-ea"/>
              </a:rPr>
              <a:t>PCA</a:t>
            </a:r>
            <a:r>
              <a:rPr lang="zh-TW" altLang="zh-TW" sz="2000" dirty="0">
                <a:latin typeface="+mn-ea"/>
              </a:rPr>
              <a:t>公式轉換，投影到 </a:t>
            </a:r>
            <a:r>
              <a:rPr lang="en-US" altLang="zh-TW" sz="2000" dirty="0" err="1">
                <a:latin typeface="+mn-ea"/>
              </a:rPr>
              <a:t>Eigenspace</a:t>
            </a:r>
            <a:r>
              <a:rPr lang="zh-TW" altLang="zh-TW" sz="2000" dirty="0">
                <a:latin typeface="+mn-ea"/>
              </a:rPr>
              <a:t>。</a:t>
            </a:r>
          </a:p>
          <a:p>
            <a:pPr marL="0" indent="0">
              <a:buSzPct val="100000"/>
              <a:buNone/>
            </a:pPr>
            <a:endParaRPr lang="zh-TW" altLang="en-US" b="1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100000"/>
              <a:buFont typeface="Wingdings" panose="05000000000000000000" pitchFamily="2" charset="2"/>
              <a:buAutoNum type="circleNumWdWhitePlain" startAt="4"/>
            </a:pPr>
            <a:r>
              <a:rPr lang="zh-TW" altLang="zh-TW" b="1" dirty="0"/>
              <a:t>歐氏距離判斷</a:t>
            </a:r>
            <a:r>
              <a:rPr lang="zh-TW" altLang="zh-TW" b="1" dirty="0" smtClean="0"/>
              <a:t>性別</a:t>
            </a:r>
            <a:endParaRPr lang="en-US" altLang="zh-TW" b="1" dirty="0" smtClean="0"/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將</a:t>
            </a:r>
            <a:r>
              <a:rPr lang="zh-TW" altLang="zh-TW" sz="2000" dirty="0"/>
              <a:t>測試的影像樣本與訓練的男、女特徵組比對，比對男、女特徵組中的每一個特徵向量，並計算出測試樣本與訓練組每一向量間的的最短距離，得到之最小距離判定出人臉性別。</a:t>
            </a:r>
          </a:p>
          <a:p>
            <a:pPr marL="0" indent="0">
              <a:buSzPct val="100000"/>
              <a:buNone/>
            </a:pPr>
            <a:endParaRPr lang="zh-TW" altLang="en-US" b="1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</a:rPr>
              <a:t>摘要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47248" cy="4873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2000" dirty="0"/>
              <a:t> 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       </a:t>
            </a:r>
            <a:r>
              <a:rPr lang="zh-TW" altLang="zh-TW" sz="2000" dirty="0" smtClean="0"/>
              <a:t>此次</a:t>
            </a:r>
            <a:r>
              <a:rPr lang="zh-TW" altLang="zh-TW" sz="2000" dirty="0"/>
              <a:t>的研究為人臉性別辨識，我們所使用的方法為主成份分析</a:t>
            </a:r>
            <a:r>
              <a:rPr lang="en-US" altLang="zh-TW" sz="2000" dirty="0"/>
              <a:t>(Principal Component Analysis</a:t>
            </a:r>
            <a:r>
              <a:rPr lang="zh-TW" altLang="zh-TW" sz="2000" dirty="0"/>
              <a:t>，</a:t>
            </a:r>
            <a:r>
              <a:rPr lang="en-US" altLang="zh-TW" sz="2000" dirty="0"/>
              <a:t>PCA)</a:t>
            </a:r>
            <a:r>
              <a:rPr lang="zh-TW" altLang="zh-TW" sz="2000" dirty="0"/>
              <a:t>技術模組化，使得人臉辨識區分能力更加優化。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訓練</a:t>
            </a:r>
            <a:r>
              <a:rPr lang="zh-TW" altLang="zh-TW" sz="2000" dirty="0"/>
              <a:t>時，首先我們先收集一定數量的人臉相片，並將照片進行正規化，正規化影像經由主成份分析</a:t>
            </a:r>
            <a:r>
              <a:rPr lang="en-US" altLang="zh-TW" sz="2000" dirty="0"/>
              <a:t>(PCA)</a:t>
            </a:r>
            <a:r>
              <a:rPr lang="zh-TW" altLang="zh-TW" sz="2000" dirty="0"/>
              <a:t>轉換並投影到特徵空間</a:t>
            </a:r>
            <a:r>
              <a:rPr lang="en-US" altLang="zh-TW" sz="2000" dirty="0"/>
              <a:t>(</a:t>
            </a:r>
            <a:r>
              <a:rPr lang="en-US" altLang="zh-TW" sz="2000" dirty="0" err="1"/>
              <a:t>Eigenspace</a:t>
            </a:r>
            <a:r>
              <a:rPr lang="en-US" altLang="zh-TW" sz="2000" dirty="0"/>
              <a:t>)</a:t>
            </a:r>
            <a:r>
              <a:rPr lang="zh-TW" altLang="zh-TW" sz="2000" dirty="0"/>
              <a:t>。我們分別訓練出男性組與女性組特徵空間，經由</a:t>
            </a:r>
            <a:r>
              <a:rPr lang="en-US" altLang="zh-TW" sz="2000" dirty="0"/>
              <a:t>PCA</a:t>
            </a:r>
            <a:r>
              <a:rPr lang="zh-TW" altLang="zh-TW" sz="2000" dirty="0"/>
              <a:t>轉換後的兩組特徵空間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2000" dirty="0" smtClean="0"/>
              <a:t>         </a:t>
            </a:r>
            <a:r>
              <a:rPr lang="zh-TW" altLang="zh-TW" sz="2000" dirty="0" smtClean="0"/>
              <a:t>辨識</a:t>
            </a:r>
            <a:r>
              <a:rPr lang="zh-TW" altLang="zh-TW" sz="2000" dirty="0"/>
              <a:t>時，先取出被偵測者的人臉特徵，分別投影到訓練的兩組特徵空間以進行比較，利用歐氏距離</a:t>
            </a:r>
            <a:r>
              <a:rPr lang="en-US" altLang="zh-TW" sz="2000" dirty="0"/>
              <a:t> (Euclidean distance)</a:t>
            </a:r>
            <a:r>
              <a:rPr lang="zh-TW" altLang="zh-TW" sz="2000" dirty="0"/>
              <a:t>找出男性、女性組最短的距離，比對兩者最短距離，最小距離即為判斷性別之依據，之後利用</a:t>
            </a:r>
            <a:r>
              <a:rPr lang="en-US" altLang="zh-TW" sz="2000" dirty="0"/>
              <a:t>KNN</a:t>
            </a:r>
            <a:r>
              <a:rPr lang="zh-TW" altLang="zh-TW" sz="2000" dirty="0"/>
              <a:t>方法找出前三名距離最接近的點，然後觀察男性特徵的點比較多</a:t>
            </a:r>
            <a:r>
              <a:rPr lang="en-US" altLang="zh-TW" sz="2000" dirty="0"/>
              <a:t>(</a:t>
            </a:r>
            <a:r>
              <a:rPr lang="zh-TW" altLang="zh-TW" sz="2000" dirty="0"/>
              <a:t>兩個以上是男性</a:t>
            </a:r>
            <a:r>
              <a:rPr lang="en-US" altLang="zh-TW" sz="2000" dirty="0"/>
              <a:t>)</a:t>
            </a:r>
            <a:r>
              <a:rPr lang="zh-TW" altLang="zh-TW" sz="2000" dirty="0"/>
              <a:t>還是女性特徵的點比較多</a:t>
            </a:r>
            <a:r>
              <a:rPr lang="en-US" altLang="zh-TW" sz="2000" dirty="0"/>
              <a:t>(</a:t>
            </a:r>
            <a:r>
              <a:rPr lang="zh-TW" altLang="zh-TW" sz="2000" dirty="0"/>
              <a:t>兩個以上是女性</a:t>
            </a:r>
            <a:r>
              <a:rPr lang="en-US" altLang="zh-TW" sz="2000" dirty="0"/>
              <a:t>)</a:t>
            </a:r>
            <a:r>
              <a:rPr lang="zh-TW" altLang="zh-TW" sz="2000" dirty="0"/>
              <a:t>，若男性較多，則判斷此人為男性，反之則為女性。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3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SzPct val="100000"/>
              <a:buFont typeface="Wingdings" panose="05000000000000000000" pitchFamily="2" charset="2"/>
              <a:buAutoNum type="circleNumWdWhitePlain" startAt="5"/>
            </a:pPr>
            <a:r>
              <a:rPr lang="en-US" altLang="zh-TW" b="1" dirty="0"/>
              <a:t>KNN</a:t>
            </a:r>
            <a:r>
              <a:rPr lang="zh-TW" altLang="zh-TW" b="1" dirty="0"/>
              <a:t>演算法判斷性別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/>
              <a:t>    </a:t>
            </a:r>
            <a:r>
              <a:rPr lang="zh-TW" altLang="en-US" sz="2000" dirty="0" smtClean="0"/>
              <a:t>    </a:t>
            </a:r>
            <a:r>
              <a:rPr lang="zh-TW" altLang="zh-TW" sz="2000" dirty="0" smtClean="0"/>
              <a:t>如果</a:t>
            </a:r>
            <a:r>
              <a:rPr lang="zh-TW" altLang="zh-TW" sz="2000" dirty="0"/>
              <a:t>歐式距離法無法判斷出性別，則使用</a:t>
            </a:r>
            <a:r>
              <a:rPr lang="en-US" altLang="zh-TW" sz="2000" dirty="0"/>
              <a:t>KNN</a:t>
            </a:r>
            <a:r>
              <a:rPr lang="zh-TW" altLang="zh-TW" sz="2000" dirty="0"/>
              <a:t>演算法，我們選出前三名距離最近的點，然後觀察男性特徵的點比較多</a:t>
            </a:r>
            <a:r>
              <a:rPr lang="en-US" altLang="zh-TW" sz="2000" dirty="0"/>
              <a:t>(</a:t>
            </a:r>
            <a:r>
              <a:rPr lang="zh-TW" altLang="zh-TW" sz="2000" dirty="0"/>
              <a:t>兩個以上是男性</a:t>
            </a:r>
            <a:r>
              <a:rPr lang="en-US" altLang="zh-TW" sz="2000" dirty="0"/>
              <a:t>)</a:t>
            </a:r>
            <a:r>
              <a:rPr lang="zh-TW" altLang="zh-TW" sz="2000" dirty="0"/>
              <a:t>還是女性特徵的點比較多</a:t>
            </a:r>
            <a:r>
              <a:rPr lang="en-US" altLang="zh-TW" sz="2000" dirty="0"/>
              <a:t>(</a:t>
            </a:r>
            <a:r>
              <a:rPr lang="zh-TW" altLang="zh-TW" sz="2000" dirty="0"/>
              <a:t>兩個以上是女性</a:t>
            </a:r>
            <a:r>
              <a:rPr lang="en-US" altLang="zh-TW" sz="2000" dirty="0"/>
              <a:t>)</a:t>
            </a:r>
            <a:r>
              <a:rPr lang="zh-TW" altLang="zh-TW" sz="2000" dirty="0"/>
              <a:t>，若男性較多，則判斷此人為男性，反之則為女性。</a:t>
            </a:r>
          </a:p>
          <a:p>
            <a:pPr marL="457200" indent="-457200">
              <a:buSzPct val="100000"/>
              <a:buFont typeface="Wingdings" panose="05000000000000000000" pitchFamily="2" charset="2"/>
              <a:buAutoNum type="circleNumWdWhitePlain" startAt="5"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+mn-ea"/>
              </a:rPr>
              <a:t/>
            </a:r>
            <a:br>
              <a:rPr lang="en-US" altLang="zh-TW" b="1" dirty="0">
                <a:latin typeface="+mn-ea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七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、性別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辨識實作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62672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/>
              <a:t>操作介面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9480"/>
            <a:ext cx="2592288" cy="28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字方塊 10"/>
          <p:cNvSpPr txBox="1"/>
          <p:nvPr/>
        </p:nvSpPr>
        <p:spPr>
          <a:xfrm>
            <a:off x="3995936" y="2060848"/>
            <a:ext cx="394691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1600" b="1" dirty="0" smtClean="0">
                <a:latin typeface="+mn-ea"/>
              </a:rPr>
              <a:t>(1)</a:t>
            </a:r>
            <a:r>
              <a:rPr lang="zh-TW" altLang="zh-TW" sz="1600" b="1" dirty="0" smtClean="0">
                <a:latin typeface="+mn-ea"/>
              </a:rPr>
              <a:t>訓練</a:t>
            </a:r>
            <a:r>
              <a:rPr lang="zh-TW" altLang="zh-TW" sz="1600" b="1" dirty="0">
                <a:latin typeface="+mn-ea"/>
              </a:rPr>
              <a:t>特徵組</a:t>
            </a:r>
            <a:r>
              <a:rPr lang="en-US" altLang="zh-TW" sz="1600" dirty="0" smtClean="0">
                <a:latin typeface="+mn-ea"/>
              </a:rPr>
              <a:t>:</a:t>
            </a:r>
          </a:p>
          <a:p>
            <a:pPr lvl="0"/>
            <a:r>
              <a:rPr lang="zh-TW" altLang="zh-TW" sz="1600" dirty="0" smtClean="0">
                <a:latin typeface="+mn-ea"/>
              </a:rPr>
              <a:t>訓練</a:t>
            </a:r>
            <a:r>
              <a:rPr lang="zh-TW" altLang="zh-TW" sz="1600" dirty="0">
                <a:latin typeface="+mn-ea"/>
              </a:rPr>
              <a:t>新的男性、女性組特徵空間，並且儲存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pPr lvl="0"/>
            <a:endParaRPr lang="zh-TW" altLang="zh-TW" sz="1600" dirty="0">
              <a:latin typeface="+mn-ea"/>
            </a:endParaRPr>
          </a:p>
          <a:p>
            <a:pPr lvl="0"/>
            <a:r>
              <a:rPr lang="en-US" altLang="zh-TW" sz="1600" b="1" dirty="0" smtClean="0">
                <a:latin typeface="+mn-ea"/>
              </a:rPr>
              <a:t>(2)</a:t>
            </a:r>
            <a:r>
              <a:rPr lang="zh-TW" altLang="zh-TW" sz="1600" b="1" dirty="0" smtClean="0">
                <a:latin typeface="+mn-ea"/>
              </a:rPr>
              <a:t>載入</a:t>
            </a:r>
            <a:r>
              <a:rPr lang="zh-TW" altLang="zh-TW" sz="1600" b="1" dirty="0">
                <a:latin typeface="+mn-ea"/>
              </a:rPr>
              <a:t>特徵組</a:t>
            </a:r>
            <a:r>
              <a:rPr lang="en-US" altLang="zh-TW" sz="1600" dirty="0" smtClean="0">
                <a:latin typeface="+mn-ea"/>
              </a:rPr>
              <a:t>:</a:t>
            </a:r>
          </a:p>
          <a:p>
            <a:pPr lvl="0"/>
            <a:r>
              <a:rPr lang="zh-TW" altLang="zh-TW" sz="1600" dirty="0" smtClean="0">
                <a:latin typeface="+mn-ea"/>
              </a:rPr>
              <a:t>載入</a:t>
            </a:r>
            <a:r>
              <a:rPr lang="zh-TW" altLang="zh-TW" sz="1600" dirty="0">
                <a:latin typeface="+mn-ea"/>
              </a:rPr>
              <a:t>所選擇的男性、女性組特徵空間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pPr lvl="0"/>
            <a:endParaRPr lang="zh-TW" altLang="zh-TW" sz="1600" dirty="0">
              <a:latin typeface="+mn-ea"/>
            </a:endParaRPr>
          </a:p>
          <a:p>
            <a:pPr lvl="0"/>
            <a:r>
              <a:rPr lang="en-US" altLang="zh-TW" sz="1600" b="1" dirty="0" smtClean="0">
                <a:latin typeface="+mn-ea"/>
              </a:rPr>
              <a:t>(3)</a:t>
            </a:r>
            <a:r>
              <a:rPr lang="zh-TW" altLang="zh-TW" sz="1600" b="1" dirty="0" smtClean="0">
                <a:latin typeface="+mn-ea"/>
              </a:rPr>
              <a:t>性別</a:t>
            </a:r>
            <a:r>
              <a:rPr lang="zh-TW" altLang="zh-TW" sz="1600" b="1" dirty="0">
                <a:latin typeface="+mn-ea"/>
              </a:rPr>
              <a:t>偵測</a:t>
            </a:r>
            <a:r>
              <a:rPr lang="en-US" altLang="zh-TW" sz="1600" dirty="0" smtClean="0">
                <a:latin typeface="+mn-ea"/>
              </a:rPr>
              <a:t>:</a:t>
            </a:r>
          </a:p>
          <a:p>
            <a:pPr lvl="0"/>
            <a:r>
              <a:rPr lang="zh-TW" altLang="zh-TW" sz="1600" dirty="0" smtClean="0">
                <a:latin typeface="+mn-ea"/>
              </a:rPr>
              <a:t>選擇</a:t>
            </a:r>
            <a:r>
              <a:rPr lang="zh-TW" altLang="zh-TW" sz="1600" dirty="0">
                <a:latin typeface="+mn-ea"/>
              </a:rPr>
              <a:t>照片和特徵空間比對，以判別性別</a:t>
            </a:r>
            <a:r>
              <a:rPr lang="zh-TW" altLang="zh-TW" sz="1600" dirty="0" smtClean="0">
                <a:latin typeface="+mn-ea"/>
              </a:rPr>
              <a:t>。</a:t>
            </a:r>
            <a:endParaRPr lang="en-US" altLang="zh-TW" sz="1600" dirty="0" smtClean="0">
              <a:latin typeface="+mn-ea"/>
            </a:endParaRPr>
          </a:p>
          <a:p>
            <a:pPr lvl="0"/>
            <a:endParaRPr lang="zh-TW" altLang="zh-TW" sz="1600" dirty="0">
              <a:latin typeface="+mn-ea"/>
            </a:endParaRPr>
          </a:p>
          <a:p>
            <a:pPr lvl="0"/>
            <a:r>
              <a:rPr lang="en-US" altLang="zh-TW" sz="1600" b="1" dirty="0" smtClean="0">
                <a:latin typeface="+mn-ea"/>
              </a:rPr>
              <a:t>(4)Webcam</a:t>
            </a:r>
            <a:r>
              <a:rPr lang="zh-TW" altLang="zh-TW" sz="1600" b="1" dirty="0">
                <a:latin typeface="+mn-ea"/>
              </a:rPr>
              <a:t>偵測性別</a:t>
            </a:r>
            <a:r>
              <a:rPr lang="en-US" altLang="zh-TW" sz="1600" dirty="0" smtClean="0">
                <a:latin typeface="+mn-ea"/>
              </a:rPr>
              <a:t>:</a:t>
            </a:r>
          </a:p>
          <a:p>
            <a:pPr lvl="0"/>
            <a:r>
              <a:rPr lang="zh-TW" altLang="zh-TW" sz="1600" dirty="0" smtClean="0">
                <a:latin typeface="+mn-ea"/>
              </a:rPr>
              <a:t>以</a:t>
            </a:r>
            <a:r>
              <a:rPr lang="en-US" altLang="zh-TW" sz="1600" dirty="0">
                <a:latin typeface="+mn-ea"/>
              </a:rPr>
              <a:t>Webcam</a:t>
            </a:r>
            <a:r>
              <a:rPr lang="zh-TW" altLang="zh-TW" sz="1600" dirty="0">
                <a:latin typeface="+mn-ea"/>
              </a:rPr>
              <a:t>偵測擷取之人臉，和特徵空間比對，判別性別。</a:t>
            </a:r>
          </a:p>
          <a:p>
            <a:endParaRPr lang="zh-TW" altLang="en-US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9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b="1" dirty="0">
                <a:latin typeface="+mj-ea"/>
                <a:ea typeface="+mj-ea"/>
              </a:rPr>
              <a:t>訓練特徵</a:t>
            </a:r>
            <a:r>
              <a:rPr lang="zh-TW" altLang="zh-TW" b="1" dirty="0" smtClean="0">
                <a:latin typeface="+mj-ea"/>
                <a:ea typeface="+mj-ea"/>
              </a:rPr>
              <a:t>組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/>
          </a:p>
          <a:p>
            <a:pPr marL="0" indent="0" algn="ctr">
              <a:buNone/>
            </a:pPr>
            <a:r>
              <a:rPr lang="en-US" altLang="zh-TW" sz="2000" b="1" dirty="0" smtClean="0">
                <a:latin typeface="+mn-ea"/>
              </a:rPr>
              <a:t>Step1:</a:t>
            </a:r>
            <a:r>
              <a:rPr lang="zh-TW" altLang="zh-TW" sz="2000" b="1" dirty="0" smtClean="0">
                <a:latin typeface="+mn-ea"/>
              </a:rPr>
              <a:t>選擇</a:t>
            </a:r>
            <a:r>
              <a:rPr lang="zh-TW" altLang="zh-TW" sz="2000" b="1" dirty="0">
                <a:latin typeface="+mn-ea"/>
              </a:rPr>
              <a:t>第一組訓練圖片樣本資料夾</a:t>
            </a:r>
            <a:endParaRPr lang="zh-TW" altLang="en-US" sz="2000" b="1" dirty="0">
              <a:latin typeface="+mn-ea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00657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9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sz="2000" b="1" dirty="0" smtClean="0">
                <a:latin typeface="+mn-ea"/>
              </a:rPr>
              <a:t>Step2</a:t>
            </a:r>
            <a:r>
              <a:rPr lang="en-US" altLang="zh-TW" sz="2000" dirty="0" smtClean="0">
                <a:latin typeface="+mn-ea"/>
              </a:rPr>
              <a:t>:</a:t>
            </a:r>
            <a:r>
              <a:rPr lang="zh-TW" altLang="zh-TW" sz="2000" b="1" dirty="0">
                <a:latin typeface="+mn-ea"/>
              </a:rPr>
              <a:t>資料訓練</a:t>
            </a:r>
            <a:r>
              <a:rPr lang="zh-TW" altLang="zh-TW" sz="2000" b="1" dirty="0" smtClean="0">
                <a:latin typeface="+mn-ea"/>
              </a:rPr>
              <a:t>中</a:t>
            </a:r>
            <a:endParaRPr lang="en-US" altLang="zh-TW" sz="2000" b="1" dirty="0" smtClean="0">
              <a:latin typeface="+mn-ea"/>
            </a:endParaRPr>
          </a:p>
          <a:p>
            <a:pPr marL="0" indent="0" algn="ctr">
              <a:buNone/>
            </a:pPr>
            <a:endParaRPr lang="en-US" altLang="zh-TW" sz="2000" b="1" dirty="0">
              <a:latin typeface="+mn-ea"/>
            </a:endParaRPr>
          </a:p>
          <a:p>
            <a:pPr marL="0" indent="0" algn="ctr">
              <a:buNone/>
            </a:pPr>
            <a:endParaRPr lang="en-US" altLang="zh-TW" sz="2000" b="1" dirty="0" smtClean="0">
              <a:latin typeface="+mn-ea"/>
            </a:endParaRPr>
          </a:p>
          <a:p>
            <a:pPr marL="0" indent="0" algn="ctr">
              <a:buNone/>
            </a:pPr>
            <a:endParaRPr lang="en-US" altLang="zh-TW" sz="2000" b="1" dirty="0">
              <a:latin typeface="+mn-ea"/>
            </a:endParaRPr>
          </a:p>
          <a:p>
            <a:pPr marL="0" indent="0" algn="ctr">
              <a:buNone/>
            </a:pPr>
            <a:endParaRPr lang="en-US" altLang="zh-TW" sz="2000" b="1" dirty="0" smtClean="0">
              <a:latin typeface="+mn-ea"/>
            </a:endParaRPr>
          </a:p>
          <a:p>
            <a:pPr marL="0" indent="0" algn="ctr">
              <a:buNone/>
            </a:pPr>
            <a:endParaRPr lang="en-US" altLang="zh-TW" sz="2000" b="1" dirty="0">
              <a:latin typeface="+mn-ea"/>
            </a:endParaRPr>
          </a:p>
          <a:p>
            <a:pPr marL="0" indent="0" algn="ctr">
              <a:buNone/>
            </a:pPr>
            <a:r>
              <a:rPr lang="en-US" altLang="zh-TW" sz="2000" b="1" dirty="0">
                <a:latin typeface="+mn-ea"/>
              </a:rPr>
              <a:t>Step3</a:t>
            </a:r>
            <a:r>
              <a:rPr lang="en-US" altLang="zh-TW" sz="2000" b="1" dirty="0" smtClean="0">
                <a:latin typeface="+mn-ea"/>
              </a:rPr>
              <a:t>:</a:t>
            </a:r>
            <a:r>
              <a:rPr lang="zh-TW" altLang="zh-TW" sz="2000" b="1" dirty="0" smtClean="0">
                <a:latin typeface="+mn-ea"/>
              </a:rPr>
              <a:t>特徵</a:t>
            </a:r>
            <a:r>
              <a:rPr lang="zh-TW" altLang="zh-TW" sz="2000" b="1" dirty="0">
                <a:latin typeface="+mn-ea"/>
              </a:rPr>
              <a:t>組訓練成功</a:t>
            </a:r>
            <a:endParaRPr lang="zh-TW" altLang="en-US" sz="2000" dirty="0">
              <a:latin typeface="+mn-ea"/>
            </a:endParaRPr>
          </a:p>
          <a:p>
            <a:pPr marL="0" indent="0" algn="ctr">
              <a:buNone/>
            </a:pPr>
            <a:endParaRPr lang="zh-TW" altLang="en-US" sz="2000" dirty="0">
              <a:latin typeface="+mn-ea"/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40" y="679420"/>
            <a:ext cx="4013423" cy="138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67" y="2924944"/>
            <a:ext cx="2502768" cy="1375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3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1698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b="1" dirty="0">
                <a:latin typeface="+mj-ea"/>
                <a:ea typeface="+mj-ea"/>
              </a:rPr>
              <a:t>載入特徵</a:t>
            </a:r>
            <a:r>
              <a:rPr lang="zh-TW" altLang="zh-TW" b="1" dirty="0" smtClean="0">
                <a:latin typeface="+mj-ea"/>
                <a:ea typeface="+mj-ea"/>
              </a:rPr>
              <a:t>組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zh-TW" sz="2000" b="1" dirty="0" smtClean="0">
                <a:latin typeface="+mn-ea"/>
              </a:rPr>
              <a:t>Step1:</a:t>
            </a:r>
            <a:r>
              <a:rPr lang="zh-TW" altLang="zh-TW" sz="2000" b="1" dirty="0" smtClean="0">
                <a:latin typeface="+mn-ea"/>
              </a:rPr>
              <a:t>載入</a:t>
            </a:r>
            <a:r>
              <a:rPr lang="zh-TW" altLang="zh-TW" sz="2000" b="1" dirty="0">
                <a:latin typeface="+mn-ea"/>
              </a:rPr>
              <a:t>訓練</a:t>
            </a:r>
            <a:r>
              <a:rPr lang="zh-TW" altLang="zh-TW" sz="2000" b="1" dirty="0" smtClean="0">
                <a:latin typeface="+mn-ea"/>
              </a:rPr>
              <a:t>好</a:t>
            </a:r>
            <a:r>
              <a:rPr lang="zh-TW" altLang="en-US" sz="2000" b="1" dirty="0">
                <a:latin typeface="+mn-ea"/>
              </a:rPr>
              <a:t>的</a:t>
            </a:r>
            <a:r>
              <a:rPr lang="zh-TW" altLang="zh-TW" sz="2000" b="1" dirty="0" smtClean="0">
                <a:latin typeface="+mn-ea"/>
              </a:rPr>
              <a:t>特徵</a:t>
            </a:r>
            <a:r>
              <a:rPr lang="zh-TW" altLang="zh-TW" sz="2000" b="1" dirty="0">
                <a:latin typeface="+mn-ea"/>
              </a:rPr>
              <a:t>組</a:t>
            </a:r>
            <a:endParaRPr lang="en-US" altLang="zh-TW" sz="2000" b="1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7240"/>
            <a:ext cx="4485640" cy="33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6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b="1" dirty="0">
                <a:latin typeface="+mj-ea"/>
                <a:ea typeface="+mj-ea"/>
              </a:rPr>
              <a:t>性別</a:t>
            </a:r>
            <a:r>
              <a:rPr lang="zh-TW" altLang="zh-TW" b="1" dirty="0" smtClean="0">
                <a:latin typeface="+mj-ea"/>
                <a:ea typeface="+mj-ea"/>
              </a:rPr>
              <a:t>偵測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zh-TW" sz="2000" b="1" dirty="0" smtClean="0">
                <a:latin typeface="+mn-ea"/>
              </a:rPr>
              <a:t>Step1:</a:t>
            </a:r>
            <a:r>
              <a:rPr lang="zh-TW" altLang="zh-TW" sz="2000" b="1" dirty="0" smtClean="0">
                <a:latin typeface="+mn-ea"/>
              </a:rPr>
              <a:t>選擇</a:t>
            </a:r>
            <a:r>
              <a:rPr lang="zh-TW" altLang="zh-TW" sz="2000" b="1" dirty="0">
                <a:latin typeface="+mn-ea"/>
              </a:rPr>
              <a:t>要測試圖片</a:t>
            </a:r>
            <a:endParaRPr lang="en-US" altLang="zh-TW" sz="2000" b="1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96752"/>
            <a:ext cx="477687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8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 algn="ctr">
              <a:buNone/>
            </a:pPr>
            <a:endParaRPr lang="en-US" altLang="zh-TW" sz="2000" dirty="0" smtClean="0">
              <a:latin typeface="+mn-ea"/>
            </a:endParaRPr>
          </a:p>
          <a:p>
            <a:pPr marL="0" indent="0" algn="ctr">
              <a:buNone/>
            </a:pPr>
            <a:r>
              <a:rPr lang="en-US" altLang="zh-TW" sz="2000" b="1" dirty="0" smtClean="0">
                <a:latin typeface="+mn-ea"/>
              </a:rPr>
              <a:t>Step2:</a:t>
            </a:r>
            <a:r>
              <a:rPr lang="zh-TW" altLang="zh-TW" sz="2000" b="1" dirty="0" smtClean="0">
                <a:latin typeface="+mn-ea"/>
              </a:rPr>
              <a:t>照片</a:t>
            </a:r>
            <a:r>
              <a:rPr lang="zh-TW" altLang="zh-TW" sz="2000" b="1" dirty="0">
                <a:latin typeface="+mn-ea"/>
              </a:rPr>
              <a:t>辨識成果</a:t>
            </a:r>
            <a:endParaRPr lang="zh-TW" altLang="en-US" sz="2000" dirty="0">
              <a:latin typeface="+mn-ea"/>
            </a:endParaRPr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7380"/>
            <a:ext cx="3674188" cy="431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7380"/>
            <a:ext cx="3888432" cy="431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6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00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457200" indent="-457200">
              <a:buSzPct val="100000"/>
              <a:buFont typeface="+mj-ea"/>
              <a:buAutoNum type="ea1ChtPeriod"/>
            </a:pPr>
            <a:r>
              <a:rPr lang="zh-TW" altLang="en-US" b="1" dirty="0" smtClean="0">
                <a:latin typeface="+mn-ea"/>
              </a:rPr>
              <a:t>前言</a:t>
            </a:r>
            <a:endParaRPr lang="en-US" altLang="zh-TW" b="1" dirty="0" smtClean="0">
              <a:latin typeface="+mn-ea"/>
            </a:endParaRPr>
          </a:p>
          <a:p>
            <a:pPr marL="457200" indent="-457200">
              <a:buSzPct val="100000"/>
              <a:buFont typeface="+mj-ea"/>
              <a:buAutoNum type="ea1ChtPeriod"/>
            </a:pPr>
            <a:r>
              <a:rPr lang="zh-TW" altLang="en-US" b="1" dirty="0">
                <a:latin typeface="+mn-ea"/>
              </a:rPr>
              <a:t>動機</a:t>
            </a:r>
            <a:endParaRPr lang="en-US" altLang="zh-TW" b="1" dirty="0" smtClean="0">
              <a:latin typeface="+mn-ea"/>
            </a:endParaRPr>
          </a:p>
          <a:p>
            <a:pPr marL="457200" indent="-457200">
              <a:buSzPct val="100000"/>
              <a:buFont typeface="+mj-ea"/>
              <a:buAutoNum type="ea1ChtPeriod"/>
            </a:pP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PCA</a:t>
            </a:r>
            <a:r>
              <a:rPr lang="zh-TW" altLang="en-US" b="1" dirty="0" smtClean="0">
                <a:latin typeface="+mn-ea"/>
              </a:rPr>
              <a:t>介紹</a:t>
            </a:r>
            <a:endParaRPr lang="en-US" altLang="zh-TW" b="1" dirty="0" smtClean="0">
              <a:latin typeface="+mn-ea"/>
            </a:endParaRPr>
          </a:p>
          <a:p>
            <a:pPr marL="457200" indent="-457200">
              <a:buSzPct val="100000"/>
              <a:buFont typeface="+mj-ea"/>
              <a:buAutoNum type="ea1ChtPeriod"/>
            </a:pPr>
            <a:r>
              <a:rPr lang="zh-TW" altLang="zh-TW" b="1" dirty="0" smtClean="0"/>
              <a:t>歐</a:t>
            </a:r>
            <a:r>
              <a:rPr lang="zh-TW" altLang="en-US" b="1" dirty="0" smtClean="0"/>
              <a:t>氏距離法</a:t>
            </a:r>
            <a:endParaRPr lang="en-US" altLang="zh-TW" b="1" dirty="0" smtClean="0"/>
          </a:p>
          <a:p>
            <a:pPr marL="457200" indent="-457200">
              <a:buSzPct val="100000"/>
              <a:buFont typeface="+mj-ea"/>
              <a:buAutoNum type="ea1ChtPeriod"/>
            </a:pP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zh-TW" altLang="en-US" b="1" dirty="0" smtClean="0">
                <a:latin typeface="+mn-ea"/>
              </a:rPr>
              <a:t>演算法</a:t>
            </a:r>
            <a:endParaRPr lang="en-US" altLang="zh-TW" b="1" dirty="0" smtClean="0">
              <a:latin typeface="+mn-ea"/>
            </a:endParaRPr>
          </a:p>
          <a:p>
            <a:pPr marL="457200" indent="-457200">
              <a:buSzPct val="100000"/>
              <a:buFont typeface="+mj-ea"/>
              <a:buAutoNum type="ea1ChtPeriod"/>
            </a:pPr>
            <a:r>
              <a:rPr lang="zh-TW" altLang="en-US" b="1" dirty="0">
                <a:latin typeface="+mn-ea"/>
              </a:rPr>
              <a:t>研究方法與</a:t>
            </a:r>
            <a:r>
              <a:rPr lang="zh-TW" altLang="en-US" b="1" dirty="0" smtClean="0">
                <a:latin typeface="+mn-ea"/>
              </a:rPr>
              <a:t>步驟</a:t>
            </a:r>
            <a:endParaRPr lang="en-US" altLang="zh-TW" b="1" dirty="0" smtClean="0">
              <a:latin typeface="+mn-ea"/>
            </a:endParaRPr>
          </a:p>
          <a:p>
            <a:pPr marL="457200" indent="-457200">
              <a:buSzPct val="100000"/>
              <a:buFont typeface="+mj-ea"/>
              <a:buAutoNum type="ea1ChtPeriod"/>
            </a:pPr>
            <a:r>
              <a:rPr lang="zh-TW" altLang="en-US" b="1" dirty="0" smtClean="0">
                <a:latin typeface="+mn-ea"/>
              </a:rPr>
              <a:t>性別辨識實作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4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一、前言</a:t>
            </a:r>
            <a:endParaRPr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 smtClean="0"/>
              <a:t>         相</a:t>
            </a:r>
            <a:r>
              <a:rPr lang="zh-TW" altLang="zh-TW" sz="2000" dirty="0" smtClean="0"/>
              <a:t>信</a:t>
            </a:r>
            <a:r>
              <a:rPr lang="zh-TW" altLang="zh-TW" sz="2000" dirty="0"/>
              <a:t>許多人在日常生活中或電影情節中多多少少都有看過類似的東西，例如手機辨識你的臉部確認是不是</a:t>
            </a:r>
            <a:r>
              <a:rPr lang="zh-TW" altLang="zh-TW" sz="2000" dirty="0" smtClean="0"/>
              <a:t>本人，</a:t>
            </a:r>
            <a:r>
              <a:rPr lang="zh-TW" altLang="zh-TW" sz="2000" dirty="0"/>
              <a:t>還有電影情節中更扮演著未來有可能出現的高科技功能，這些東西就是當前火紅的人臉辨識</a:t>
            </a:r>
            <a:r>
              <a:rPr lang="zh-TW" altLang="zh-TW" sz="2000" dirty="0" smtClean="0"/>
              <a:t>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6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</a:rPr>
              <a:t>二</a:t>
            </a:r>
            <a:r>
              <a:rPr lang="zh-TW" altLang="en-US" sz="3200" b="1" dirty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b="1" dirty="0">
                <a:solidFill>
                  <a:schemeClr val="tx1"/>
                </a:solidFill>
              </a:rPr>
              <a:t>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本</a:t>
            </a:r>
            <a:r>
              <a:rPr lang="zh-TW" altLang="zh-TW" sz="2000" dirty="0"/>
              <a:t>計畫是做人臉性別辨識，現在生活周遭有許多</a:t>
            </a:r>
            <a:r>
              <a:rPr lang="zh-TW" altLang="en-US" sz="2000" dirty="0"/>
              <a:t>人臉相關</a:t>
            </a:r>
            <a:r>
              <a:rPr lang="zh-TW" altLang="zh-TW" sz="2000" dirty="0"/>
              <a:t>的功能應用，</a:t>
            </a:r>
            <a:r>
              <a:rPr lang="zh-TW" altLang="en-US" sz="2000" dirty="0"/>
              <a:t>如</a:t>
            </a:r>
            <a:r>
              <a:rPr lang="zh-TW" altLang="zh-TW" sz="2000" dirty="0"/>
              <a:t>智慧型手機的人臉解鎖</a:t>
            </a:r>
            <a:r>
              <a:rPr lang="zh-TW" altLang="zh-TW" sz="2000" dirty="0" smtClean="0"/>
              <a:t>應用</a:t>
            </a:r>
            <a:r>
              <a:rPr lang="zh-TW" altLang="en-US" sz="2000" dirty="0" smtClean="0"/>
              <a:t>，社區安全上的住戶識別，或是海關辨識民眾是否</a:t>
            </a:r>
            <a:r>
              <a:rPr lang="zh-TW" altLang="en-US" sz="2000" dirty="0"/>
              <a:t>有</a:t>
            </a:r>
            <a:r>
              <a:rPr lang="zh-TW" altLang="en-US" sz="2000" dirty="0" smtClean="0"/>
              <a:t>通緝犯出入境</a:t>
            </a:r>
            <a:r>
              <a:rPr lang="zh-TW" altLang="zh-TW" sz="2000" dirty="0" smtClean="0"/>
              <a:t>。</a:t>
            </a:r>
            <a:endParaRPr lang="zh-TW" altLang="en-US" sz="2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3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從</a:t>
            </a:r>
            <a:r>
              <a:rPr lang="zh-TW" altLang="zh-TW" sz="2000" dirty="0"/>
              <a:t>理論上來說，男、女在分辨上是有相對的困難度的，因為</a:t>
            </a:r>
            <a:r>
              <a:rPr lang="zh-TW" altLang="zh-TW" sz="2000" dirty="0" smtClean="0"/>
              <a:t>男</a:t>
            </a:r>
            <a:r>
              <a:rPr lang="zh-TW" altLang="en-US" sz="2000" dirty="0" smtClean="0">
                <a:latin typeface="新細明體"/>
                <a:ea typeface="新細明體"/>
              </a:rPr>
              <a:t>、</a:t>
            </a:r>
            <a:r>
              <a:rPr lang="zh-TW" altLang="zh-TW" sz="2000" dirty="0" smtClean="0"/>
              <a:t>女性</a:t>
            </a:r>
            <a:r>
              <a:rPr lang="zh-TW" altLang="zh-TW" sz="2000" dirty="0"/>
              <a:t>別很難找到明確的公式或者準確的規則來說明男生和女生的不同處，除此之外，男生與女生的長相差異度會隨著國家的不同，膚色的差別以及五官的差異而有不同的結果，不過</a:t>
            </a:r>
            <a:r>
              <a:rPr lang="zh-TW" altLang="zh-TW" sz="2000" dirty="0" smtClean="0"/>
              <a:t>我們相信</a:t>
            </a:r>
            <a:r>
              <a:rPr lang="zh-TW" altLang="zh-TW" sz="2000" dirty="0"/>
              <a:t>會找到更</a:t>
            </a:r>
            <a:r>
              <a:rPr lang="zh-TW" altLang="zh-TW" sz="2000" dirty="0" smtClean="0"/>
              <a:t>有效</a:t>
            </a:r>
            <a:r>
              <a:rPr lang="zh-TW" altLang="en-US" sz="2000" dirty="0" smtClean="0"/>
              <a:t>且</a:t>
            </a:r>
            <a:r>
              <a:rPr lang="zh-TW" altLang="zh-TW" sz="2000" dirty="0" smtClean="0"/>
              <a:t>實用</a:t>
            </a:r>
            <a:r>
              <a:rPr lang="zh-TW" altLang="zh-TW" sz="2000" dirty="0"/>
              <a:t>的方法。</a:t>
            </a:r>
            <a:endParaRPr lang="zh-TW" altLang="en-US" sz="2000" dirty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+mj-ea"/>
              </a:rPr>
              <a:t>三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TW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</a:t>
            </a:r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介紹</a:t>
            </a:r>
            <a:endParaRPr lang="zh-TW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/>
              <a:t> </a:t>
            </a:r>
            <a:r>
              <a:rPr lang="zh-TW" altLang="en-US" sz="2000" dirty="0" smtClean="0"/>
              <a:t>       </a:t>
            </a:r>
            <a:r>
              <a:rPr lang="en-US" altLang="zh-TW" sz="2000" dirty="0" smtClean="0"/>
              <a:t>PCA(Principal </a:t>
            </a:r>
            <a:r>
              <a:rPr lang="en-US" altLang="zh-TW" sz="2000" dirty="0"/>
              <a:t>Component Analysis)</a:t>
            </a:r>
            <a:r>
              <a:rPr lang="zh-TW" altLang="zh-TW" sz="2000" dirty="0"/>
              <a:t>，主成分分析。為一種對數據分析的技術，它能保留數據對變異數貢獻最大的特徵，去除多餘資訊，將原有複雜的數據降維。主要原理為保留低階的主成分，忽略高階主成分，一般來說低階主成分能保留數據的重要資訊。</a:t>
            </a:r>
            <a:endParaRPr lang="zh-TW" altLang="en-US" sz="2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</a:t>
            </a:r>
            <a:r>
              <a:rPr lang="zh-TW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的流程</a:t>
            </a:r>
            <a:endParaRPr lang="zh-TW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003232" cy="4873752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AutoNum type="circleNumWdWhitePlain"/>
                </a:pPr>
                <a:r>
                  <a:rPr lang="zh-TW" altLang="zh-TW" sz="2600" b="1" dirty="0" smtClean="0"/>
                  <a:t>獲取樣本數據，並計算平均值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sz="2200" dirty="0" smtClean="0">
                    <a:latin typeface="+mn-ea"/>
                  </a:rPr>
                  <a:t>    </a:t>
                </a:r>
                <a:r>
                  <a:rPr lang="en-US" altLang="zh-TW" sz="2200" dirty="0" smtClean="0">
                    <a:latin typeface="+mn-ea"/>
                  </a:rPr>
                  <a:t>N</a:t>
                </a:r>
                <a:r>
                  <a:rPr lang="zh-TW" altLang="zh-TW" sz="2200" dirty="0">
                    <a:latin typeface="+mn-ea"/>
                  </a:rPr>
                  <a:t>張正規化的訓練樣本影像，每個樣本大小為</a:t>
                </a:r>
                <a:r>
                  <a:rPr lang="en-US" altLang="zh-TW" sz="2200" dirty="0" smtClean="0">
                    <a:latin typeface="+mn-ea"/>
                  </a:rPr>
                  <a:t>P</a:t>
                </a:r>
                <a:r>
                  <a:rPr lang="en-US" altLang="zh-TW" sz="2000" dirty="0"/>
                  <a:t> × </a:t>
                </a:r>
                <a:r>
                  <a:rPr lang="en-US" altLang="zh-TW" sz="2200" dirty="0" smtClean="0">
                    <a:latin typeface="+mn-ea"/>
                  </a:rPr>
                  <a:t>P</a:t>
                </a:r>
                <a:r>
                  <a:rPr lang="zh-TW" altLang="zh-TW" sz="2200" dirty="0">
                    <a:latin typeface="+mn-ea"/>
                  </a:rPr>
                  <a:t>的矩陣，將其轉換為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altLang="zh-TW" sz="22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/>
                  <a:t> × </a:t>
                </a:r>
                <a:r>
                  <a:rPr lang="en-US" altLang="zh-TW" sz="2200" dirty="0">
                    <a:latin typeface="+mn-ea"/>
                  </a:rPr>
                  <a:t>1</a:t>
                </a:r>
                <a:r>
                  <a:rPr lang="zh-TW" altLang="zh-TW" sz="2200" dirty="0">
                    <a:latin typeface="+mn-ea"/>
                  </a:rPr>
                  <a:t>的列向量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TW" sz="2200" dirty="0">
                    <a:latin typeface="+mn-ea"/>
                  </a:rPr>
                  <a:t>，使原本的影像轉換成一維向量。</a:t>
                </a:r>
                <a:r>
                  <a:rPr lang="en-US" altLang="zh-TW" sz="2200" dirty="0" smtClean="0">
                    <a:latin typeface="+mn-ea"/>
                  </a:rPr>
                  <a:t>(</a:t>
                </a:r>
                <a:r>
                  <a:rPr lang="zh-TW" altLang="en-US" sz="2200" dirty="0" smtClean="0">
                    <a:latin typeface="+mn-ea"/>
                  </a:rPr>
                  <a:t>公式</a:t>
                </a:r>
                <a:r>
                  <a:rPr lang="en-US" altLang="zh-TW" sz="2200" dirty="0" smtClean="0">
                    <a:latin typeface="+mn-ea"/>
                  </a:rPr>
                  <a:t>1</a:t>
                </a:r>
                <a:r>
                  <a:rPr lang="en-US" altLang="zh-TW" sz="2200" dirty="0">
                    <a:latin typeface="+mn-ea"/>
                  </a:rPr>
                  <a:t>)</a:t>
                </a:r>
                <a:br>
                  <a:rPr lang="en-US" altLang="zh-TW" sz="2200" dirty="0">
                    <a:latin typeface="+mn-ea"/>
                  </a:rPr>
                </a:br>
                <a:r>
                  <a:rPr lang="en-US" altLang="zh-TW" sz="2200" dirty="0">
                    <a:latin typeface="+mn-ea"/>
                  </a:rPr>
                  <a:t>    </a:t>
                </a:r>
                <a:endParaRPr lang="en-US" altLang="zh-TW" sz="2200" dirty="0" smtClean="0">
                  <a:latin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TW" altLang="en-US" sz="2200" dirty="0" smtClean="0">
                    <a:latin typeface="+mn-ea"/>
                  </a:rPr>
                  <a:t>   </a:t>
                </a:r>
                <a:r>
                  <a:rPr lang="zh-TW" altLang="zh-TW" sz="2200" dirty="0" smtClean="0">
                    <a:latin typeface="+mn-ea"/>
                  </a:rPr>
                  <a:t>每張</a:t>
                </a:r>
                <a:r>
                  <a:rPr lang="zh-TW" altLang="zh-TW" sz="2200" dirty="0">
                    <a:latin typeface="+mn-ea"/>
                  </a:rPr>
                  <a:t>影像都會轉換成一個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TW" sz="2200" dirty="0">
                    <a:latin typeface="+mn-ea"/>
                  </a:rPr>
                  <a:t>向量，使</a:t>
                </a:r>
                <a:r>
                  <a:rPr lang="en-US" altLang="zh-TW" sz="2200" dirty="0">
                    <a:latin typeface="+mn-ea"/>
                  </a:rPr>
                  <a:t>N</a:t>
                </a:r>
                <a:r>
                  <a:rPr lang="zh-TW" altLang="zh-TW" sz="2200" dirty="0">
                    <a:latin typeface="+mn-ea"/>
                  </a:rPr>
                  <a:t>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zh-TW" sz="2200" dirty="0">
                    <a:latin typeface="+mn-ea"/>
                  </a:rPr>
                  <a:t>計算出平均向量α</a:t>
                </a:r>
                <a:r>
                  <a:rPr lang="zh-TW" altLang="zh-TW" sz="2200" dirty="0" smtClean="0">
                    <a:latin typeface="+mn-ea"/>
                  </a:rPr>
                  <a:t>。</a:t>
                </a:r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latin typeface="+mn-ea"/>
                  </a:rPr>
                  <a:t>(</a:t>
                </a:r>
                <a:r>
                  <a:rPr lang="zh-TW" altLang="en-US" sz="2200" dirty="0" smtClean="0">
                    <a:latin typeface="+mn-ea"/>
                  </a:rPr>
                  <a:t>公式</a:t>
                </a:r>
                <a:r>
                  <a:rPr lang="en-US" altLang="zh-TW" sz="2200" dirty="0" smtClean="0">
                    <a:latin typeface="+mn-ea"/>
                  </a:rPr>
                  <a:t>2)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 </m:t>
                        </m:r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200" i="1" dirty="0">
                    <a:latin typeface="+mn-ea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TW" altLang="zh-TW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200" i="1" dirty="0">
                    <a:latin typeface="+mn-ea"/>
                  </a:rPr>
                  <a:t>   </a:t>
                </a:r>
                <a:r>
                  <a:rPr lang="en-US" altLang="zh-TW" sz="2200" dirty="0">
                    <a:latin typeface="+mn-ea"/>
                  </a:rPr>
                  <a:t>(1)</a:t>
                </a:r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TW" altLang="en-US" sz="2200" dirty="0" smtClean="0">
                    <a:latin typeface="+mn-ea"/>
                  </a:rPr>
                  <a:t>                                             </a:t>
                </a:r>
                <a:endParaRPr lang="en-US" altLang="zh-TW" sz="2200" dirty="0" smtClean="0">
                  <a:latin typeface="+mn-ea"/>
                </a:endParaRPr>
              </a:p>
              <a:p>
                <a:pPr marL="0" indent="0" algn="ctr">
                  <a:buNone/>
                </a:pPr>
                <a:r>
                  <a:rPr lang="zh-TW" altLang="en-US" sz="2200" dirty="0">
                    <a:latin typeface="+mn-ea"/>
                  </a:rPr>
                  <a:t> </a:t>
                </a:r>
                <a:r>
                  <a:rPr lang="zh-TW" altLang="en-US" sz="2200" dirty="0" smtClean="0">
                    <a:latin typeface="+mn-ea"/>
                  </a:rPr>
                  <a:t>                      </a:t>
                </a:r>
                <a:r>
                  <a:rPr lang="en-US" altLang="zh-TW" sz="2200" dirty="0" smtClean="0">
                    <a:latin typeface="+mn-ea"/>
                  </a:rPr>
                  <a:t/>
                </a:r>
                <a:br>
                  <a:rPr lang="en-US" altLang="zh-TW" sz="2200" dirty="0" smtClean="0">
                    <a:latin typeface="+mn-ea"/>
                  </a:rPr>
                </a:br>
                <a:r>
                  <a:rPr lang="zh-TW" altLang="en-US" sz="2200" dirty="0" smtClean="0">
                    <a:latin typeface="+mn-ea"/>
                  </a:rPr>
                  <a:t>                    </a:t>
                </a:r>
                <a:r>
                  <a:rPr lang="en-US" altLang="zh-TW" sz="2200" dirty="0" smtClean="0">
                    <a:latin typeface="+mn-ea"/>
                  </a:rPr>
                  <a:t>(2)</a:t>
                </a:r>
                <a:endParaRPr lang="zh-TW" altLang="en-US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003232" cy="4873752"/>
              </a:xfrm>
              <a:blipFill rotWithShape="1"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57190"/>
            <a:ext cx="1728192" cy="1082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2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457200" indent="-457200">
                  <a:buSzPct val="100000"/>
                  <a:buFont typeface="Wingdings" panose="05000000000000000000" pitchFamily="2" charset="2"/>
                  <a:buAutoNum type="circleNumWdWhitePlain" startAt="2"/>
                </a:pPr>
                <a:r>
                  <a:rPr lang="zh-TW" altLang="zh-TW" b="1" dirty="0" smtClean="0"/>
                  <a:t>減去均值</a:t>
                </a:r>
                <a:endParaRPr lang="en-US" altLang="zh-TW" b="1" dirty="0" smtClean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zh-TW" altLang="en-US" sz="2000" dirty="0" smtClean="0">
                    <a:latin typeface="+mn-ea"/>
                  </a:rPr>
                  <a:t>    </a:t>
                </a:r>
                <a:r>
                  <a:rPr lang="zh-TW" altLang="zh-TW" sz="2000" dirty="0" smtClean="0">
                    <a:latin typeface="+mn-ea"/>
                  </a:rPr>
                  <a:t>計算</a:t>
                </a:r>
                <a:r>
                  <a:rPr lang="zh-TW" altLang="zh-TW" sz="2000" dirty="0">
                    <a:latin typeface="+mn-ea"/>
                  </a:rPr>
                  <a:t>出每個人臉的差異部分，平均向量α為所有人臉共有的特徵成分，將所有樣本減去平均值，得到</a:t>
                </a:r>
                <a:r>
                  <a:rPr lang="en-US" altLang="zh-TW" sz="2000" dirty="0">
                    <a:latin typeface="+mn-ea"/>
                  </a:rPr>
                  <a:t>N</a:t>
                </a:r>
                <a:r>
                  <a:rPr lang="zh-TW" altLang="zh-TW" sz="2000" dirty="0">
                    <a:latin typeface="+mn-ea"/>
                  </a:rPr>
                  <a:t>張差像</a:t>
                </a:r>
                <a:r>
                  <a:rPr lang="en-US" altLang="zh-TW" sz="2000" dirty="0">
                    <a:latin typeface="+mn-ea"/>
                  </a:rPr>
                  <a:t>(difference image)</a:t>
                </a:r>
                <a:r>
                  <a:rPr lang="zh-TW" altLang="zh-TW" sz="2000" dirty="0">
                    <a:latin typeface="+mn-ea"/>
                  </a:rPr>
                  <a:t>向量。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zh-TW" altLang="en-US" sz="2000" dirty="0" smtClean="0">
                    <a:latin typeface="+mn-ea"/>
                  </a:rPr>
                  <a:t>公式</a:t>
                </a:r>
                <a:r>
                  <a:rPr lang="en-US" altLang="zh-TW" sz="2000" dirty="0" smtClean="0">
                    <a:latin typeface="+mn-ea"/>
                  </a:rPr>
                  <a:t>3)</a:t>
                </a:r>
                <a:br>
                  <a:rPr lang="en-US" altLang="zh-TW" sz="2000" dirty="0" smtClean="0">
                    <a:latin typeface="+mn-ea"/>
                  </a:rPr>
                </a:br>
                <a:endParaRPr lang="en-US" altLang="zh-TW" sz="2000" dirty="0" smtClean="0">
                  <a:latin typeface="+mn-ea"/>
                </a:endParaRPr>
              </a:p>
              <a:p>
                <a:pPr marL="0" indent="0" algn="ctr">
                  <a:lnSpc>
                    <a:spcPct val="150000"/>
                  </a:lnSpc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zh-TW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r>
                      <a:rPr lang="en-US" altLang="zh-TW" sz="20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000" dirty="0">
                    <a:latin typeface="+mn-ea"/>
                  </a:rPr>
                  <a:t>  </a:t>
                </a:r>
                <a:r>
                  <a:rPr lang="zh-TW" altLang="en-US" sz="2000" dirty="0" smtClean="0">
                    <a:latin typeface="+mn-ea"/>
                  </a:rPr>
                  <a:t>    </a:t>
                </a:r>
                <a:r>
                  <a:rPr lang="en-US" altLang="zh-TW" sz="2000" dirty="0" smtClean="0">
                    <a:latin typeface="+mn-ea"/>
                  </a:rPr>
                  <a:t>(</a:t>
                </a:r>
                <a:r>
                  <a:rPr lang="en-US" altLang="zh-TW" sz="2000" dirty="0">
                    <a:latin typeface="+mn-ea"/>
                  </a:rPr>
                  <a:t>3)</a:t>
                </a:r>
                <a:endParaRPr lang="zh-TW" altLang="zh-TW" sz="2000" dirty="0">
                  <a:latin typeface="+mn-ea"/>
                </a:endParaRP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zh-TW" altLang="en-US" sz="20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061" t="-1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FD77B-4F5D-4553-A539-D7FCDCF7C0D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7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1613</TotalTime>
  <Words>1618</Words>
  <Application>Microsoft Office PowerPoint</Application>
  <PresentationFormat>如螢幕大小 (4:3)</PresentationFormat>
  <Paragraphs>193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壁窗</vt:lpstr>
      <vt:lpstr>基於PCA算法的人臉性別辨識</vt:lpstr>
      <vt:lpstr>摘要</vt:lpstr>
      <vt:lpstr>目錄</vt:lpstr>
      <vt:lpstr>一、前言</vt:lpstr>
      <vt:lpstr>二、動機</vt:lpstr>
      <vt:lpstr>PowerPoint 簡報</vt:lpstr>
      <vt:lpstr>三、PCA介紹</vt:lpstr>
      <vt:lpstr>PCA的流程</vt:lpstr>
      <vt:lpstr>PowerPoint 簡報</vt:lpstr>
      <vt:lpstr>PowerPoint 簡報</vt:lpstr>
      <vt:lpstr>PowerPoint 簡報</vt:lpstr>
      <vt:lpstr>PowerPoint 簡報</vt:lpstr>
      <vt:lpstr>PowerPoint 簡報</vt:lpstr>
      <vt:lpstr>四、歐氏距離法</vt:lpstr>
      <vt:lpstr> 五、KNN演算法</vt:lpstr>
      <vt:lpstr> 六、研究方法與步驟</vt:lpstr>
      <vt:lpstr>PowerPoint 簡報</vt:lpstr>
      <vt:lpstr>PowerPoint 簡報</vt:lpstr>
      <vt:lpstr>PowerPoint 簡報</vt:lpstr>
      <vt:lpstr>PowerPoint 簡報</vt:lpstr>
      <vt:lpstr> 七、性別辨識實作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James</dc:creator>
  <cp:lastModifiedBy>csie</cp:lastModifiedBy>
  <cp:revision>58</cp:revision>
  <dcterms:created xsi:type="dcterms:W3CDTF">2013-11-11T13:39:51Z</dcterms:created>
  <dcterms:modified xsi:type="dcterms:W3CDTF">2013-11-26T07:07:23Z</dcterms:modified>
</cp:coreProperties>
</file>