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302" r:id="rId3"/>
    <p:sldId id="257" r:id="rId4"/>
    <p:sldId id="258" r:id="rId5"/>
    <p:sldId id="259" r:id="rId6"/>
    <p:sldId id="261" r:id="rId7"/>
    <p:sldId id="260" r:id="rId8"/>
    <p:sldId id="262" r:id="rId9"/>
    <p:sldId id="264" r:id="rId10"/>
    <p:sldId id="265" r:id="rId11"/>
    <p:sldId id="267" r:id="rId12"/>
    <p:sldId id="269" r:id="rId13"/>
    <p:sldId id="303" r:id="rId14"/>
    <p:sldId id="285" r:id="rId15"/>
    <p:sldId id="304" r:id="rId16"/>
    <p:sldId id="286" r:id="rId17"/>
    <p:sldId id="288" r:id="rId18"/>
    <p:sldId id="289" r:id="rId19"/>
    <p:sldId id="291" r:id="rId20"/>
    <p:sldId id="292" r:id="rId21"/>
    <p:sldId id="294" r:id="rId22"/>
    <p:sldId id="305" r:id="rId23"/>
    <p:sldId id="306" r:id="rId24"/>
    <p:sldId id="307" r:id="rId25"/>
    <p:sldId id="296" r:id="rId26"/>
    <p:sldId id="301" r:id="rId27"/>
    <p:sldId id="308"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A3B94-A1A1-4BBC-94D7-D6C2DC1EFF47}" type="datetimeFigureOut">
              <a:rPr lang="zh-TW" altLang="en-US" smtClean="0"/>
              <a:t>2014/12/17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8981C-BE2B-4E9E-A92A-E27B141B4973}" type="slidenum">
              <a:rPr lang="zh-TW" altLang="en-US" smtClean="0"/>
              <a:t>‹#›</a:t>
            </a:fld>
            <a:endParaRPr lang="zh-TW" altLang="en-US"/>
          </a:p>
        </p:txBody>
      </p:sp>
    </p:spTree>
    <p:extLst>
      <p:ext uri="{BB962C8B-B14F-4D97-AF65-F5344CB8AC3E}">
        <p14:creationId xmlns:p14="http://schemas.microsoft.com/office/powerpoint/2010/main" val="161486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D38981C-BE2B-4E9E-A92A-E27B141B4973}" type="slidenum">
              <a:rPr lang="zh-TW" altLang="en-US" smtClean="0"/>
              <a:t>1</a:t>
            </a:fld>
            <a:endParaRPr lang="zh-TW" altLang="en-US"/>
          </a:p>
        </p:txBody>
      </p:sp>
    </p:spTree>
    <p:extLst>
      <p:ext uri="{BB962C8B-B14F-4D97-AF65-F5344CB8AC3E}">
        <p14:creationId xmlns:p14="http://schemas.microsoft.com/office/powerpoint/2010/main" val="29725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BB4E6D5-73F3-4DAE-89BA-C287F582A685}" type="datetime1">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60F998-F487-494D-8D36-3AF055DAA35F}"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E02350E-63EA-470C-8AD9-AEC6F2AABC8F}" type="datetime1">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5D629D9-082D-4A1B-BA24-F5F176067B27}" type="datetime1">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CD9D27-56AA-4F98-9481-1CB7248809D5}" type="datetime1">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60F998-F487-494D-8D36-3AF055DAA35F}" type="slidenum">
              <a:rPr lang="zh-TW" altLang="en-US" smtClean="0"/>
              <a:t>‹#›</a:t>
            </a:fld>
            <a:endParaRPr lang="zh-TW" altLang="en-US"/>
          </a:p>
        </p:txBody>
      </p:sp>
      <p:sp>
        <p:nvSpPr>
          <p:cNvPr id="8" name="Title 7"/>
          <p:cNvSpPr>
            <a:spLocks noGrp="1"/>
          </p:cNvSpPr>
          <p:nvPr>
            <p:ph type="title"/>
          </p:nvPr>
        </p:nvSpPr>
        <p:spPr/>
        <p:txBody>
          <a:bodyPr/>
          <a:lstStyle>
            <a:lvl1pPr marL="0" indent="0">
              <a:buNone/>
              <a:defRPr/>
            </a:lvl1pPr>
          </a:lstStyle>
          <a:p>
            <a:r>
              <a:rPr lang="zh-TW" altLang="en-US" dirty="0" smtClean="0"/>
              <a:t>按一下以編輯母片標題樣式</a:t>
            </a:r>
            <a:endParaRPr lang="en-US" dirty="0"/>
          </a:p>
        </p:txBody>
      </p:sp>
      <p:sp>
        <p:nvSpPr>
          <p:cNvPr id="10" name="Content Placeholder 9"/>
          <p:cNvSpPr>
            <a:spLocks noGrp="1"/>
          </p:cNvSpPr>
          <p:nvPr>
            <p:ph sz="quarter" idx="13"/>
          </p:nvPr>
        </p:nvSpPr>
        <p:spPr>
          <a:xfrm>
            <a:off x="1143000" y="731520"/>
            <a:ext cx="6400800" cy="3474720"/>
          </a:xfrm>
        </p:spPr>
        <p:txBody>
          <a:bodyPr/>
          <a:lstStyle>
            <a:lvl1pPr marL="45720" indent="0">
              <a:buNone/>
              <a:defRPr/>
            </a:lvl1pPr>
            <a:lvl2pPr marL="365760" indent="0">
              <a:buNone/>
              <a:defRPr/>
            </a:lvl2pPr>
            <a:lvl3pPr marL="640080" indent="0">
              <a:buNone/>
              <a:defRPr/>
            </a:lvl3pPr>
            <a:lvl4pPr marL="914400" indent="0">
              <a:buNone/>
              <a:defRPr/>
            </a:lvl4pPr>
            <a:lvl5pPr marL="1207008" indent="0">
              <a:buNone/>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EB1ED34-B308-4078-BB1A-C8D5F679A139}" type="datetime1">
              <a:rPr lang="zh-TW" altLang="en-US" smtClean="0"/>
              <a:t>2014/12/17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FAFF04-EC38-4BF0-975F-948629F09C4F}" type="datetime1">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60F998-F487-494D-8D36-3AF055DAA35F}"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836FE6E-229B-44EA-9D3E-540048A7FDCE}" type="datetime1">
              <a:rPr lang="zh-TW" altLang="en-US" smtClean="0"/>
              <a:t>2014/12/17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560F998-F487-494D-8D36-3AF055DAA35F}"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F1140CC-AFF5-4C84-A52C-302EF8AB48ED}" type="datetime1">
              <a:rPr lang="zh-TW" altLang="en-US" smtClean="0"/>
              <a:t>2014/12/17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9E1A5-BF10-46E4-B202-570A2F0202B3}" type="datetime1">
              <a:rPr lang="zh-TW" altLang="en-US" smtClean="0"/>
              <a:t>2014/12/17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E01D697-6412-43DE-8B76-D294A27FB69D}" type="datetime1">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60F998-F487-494D-8D36-3AF055DAA35F}"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C6816F0-0016-4078-BAC6-A7B3A09EC2D6}" type="datetime1">
              <a:rPr lang="zh-TW" altLang="en-US" smtClean="0"/>
              <a:t>2014/12/17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60F998-F487-494D-8D36-3AF055DAA35F}"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5C4FAF9-2F59-4E16-9042-F24A4EA0AE5B}" type="datetime1">
              <a:rPr lang="zh-TW" altLang="en-US" smtClean="0"/>
              <a:t>2014/12/17</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560F998-F487-494D-8D36-3AF055DAA35F}"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004048" y="3861048"/>
            <a:ext cx="3960440" cy="2736304"/>
          </a:xfrm>
        </p:spPr>
        <p:txBody>
          <a:bodyPr>
            <a:normAutofit/>
          </a:bodyPr>
          <a:lstStyle/>
          <a:p>
            <a:r>
              <a:rPr lang="zh-TW" altLang="zh-TW" sz="2400" b="1" dirty="0" smtClean="0"/>
              <a:t>指導</a:t>
            </a:r>
            <a:r>
              <a:rPr lang="zh-TW" altLang="en-US" sz="2400" b="1" dirty="0" smtClean="0"/>
              <a:t>教授</a:t>
            </a:r>
            <a:r>
              <a:rPr lang="zh-TW" altLang="zh-TW" sz="2400" b="1" dirty="0" smtClean="0"/>
              <a:t>：蔡志仁</a:t>
            </a:r>
            <a:endParaRPr lang="en-US" altLang="zh-TW" sz="2400" b="1" dirty="0" smtClean="0"/>
          </a:p>
          <a:p>
            <a:r>
              <a:rPr lang="zh-TW" altLang="en-US" sz="2000" b="1" dirty="0" smtClean="0"/>
              <a:t>組員</a:t>
            </a:r>
            <a:r>
              <a:rPr lang="zh-TW" altLang="zh-TW" sz="2000" b="1" dirty="0" smtClean="0"/>
              <a:t>：</a:t>
            </a:r>
            <a:endParaRPr lang="en-US" altLang="zh-TW" sz="2000" b="1" dirty="0" smtClean="0"/>
          </a:p>
          <a:p>
            <a:r>
              <a:rPr lang="zh-TW" altLang="zh-TW" sz="2000" b="1" dirty="0" smtClean="0"/>
              <a:t>何</a:t>
            </a:r>
            <a:r>
              <a:rPr lang="zh-TW" altLang="zh-TW" sz="2000" b="1" dirty="0"/>
              <a:t>泓欣</a:t>
            </a:r>
            <a:r>
              <a:rPr lang="en-US" altLang="zh-TW" sz="2000" b="1" dirty="0"/>
              <a:t>(100012003)</a:t>
            </a:r>
            <a:endParaRPr lang="zh-TW" altLang="zh-TW" sz="2000" b="1" dirty="0"/>
          </a:p>
          <a:p>
            <a:r>
              <a:rPr lang="zh-TW" altLang="zh-TW" sz="2000" b="1" dirty="0"/>
              <a:t>呂俊奕</a:t>
            </a:r>
            <a:r>
              <a:rPr lang="en-US" altLang="zh-TW" sz="2000" b="1" dirty="0"/>
              <a:t>(100012032)</a:t>
            </a:r>
            <a:endParaRPr lang="zh-TW" altLang="zh-TW" sz="2000" b="1" dirty="0"/>
          </a:p>
          <a:p>
            <a:r>
              <a:rPr lang="zh-TW" altLang="zh-TW" sz="2000" b="1" dirty="0"/>
              <a:t>周仕鈞</a:t>
            </a:r>
            <a:r>
              <a:rPr lang="en-US" altLang="zh-TW" sz="2000" b="1" dirty="0"/>
              <a:t>(100012007)</a:t>
            </a:r>
            <a:endParaRPr lang="zh-TW" altLang="zh-TW" sz="2000" b="1" dirty="0"/>
          </a:p>
          <a:p>
            <a:r>
              <a:rPr lang="zh-TW" altLang="zh-TW" sz="2000" b="1" dirty="0"/>
              <a:t>蔡昇佑</a:t>
            </a:r>
            <a:r>
              <a:rPr lang="en-US" altLang="zh-TW" sz="2000" b="1" dirty="0"/>
              <a:t>(100013025</a:t>
            </a:r>
            <a:r>
              <a:rPr lang="en-US" altLang="zh-TW" sz="2000" b="1" dirty="0" smtClean="0"/>
              <a:t>)</a:t>
            </a:r>
            <a:endParaRPr lang="zh-TW" altLang="zh-TW" sz="2000" b="1" dirty="0"/>
          </a:p>
        </p:txBody>
      </p:sp>
      <p:sp>
        <p:nvSpPr>
          <p:cNvPr id="2" name="標題 1"/>
          <p:cNvSpPr>
            <a:spLocks noGrp="1"/>
          </p:cNvSpPr>
          <p:nvPr>
            <p:ph type="ctrTitle"/>
          </p:nvPr>
        </p:nvSpPr>
        <p:spPr>
          <a:xfrm>
            <a:off x="899592" y="692696"/>
            <a:ext cx="7772400" cy="3096344"/>
          </a:xfrm>
        </p:spPr>
        <p:txBody>
          <a:bodyPr>
            <a:noAutofit/>
          </a:bodyPr>
          <a:lstStyle/>
          <a:p>
            <a:pPr marL="182880" indent="0" algn="ctr">
              <a:buNone/>
            </a:pPr>
            <a:r>
              <a:rPr lang="zh-TW" altLang="en-US" sz="7200" dirty="0" smtClean="0"/>
              <a:t>專題</a:t>
            </a:r>
            <a:r>
              <a:rPr lang="zh-TW" altLang="en-US" sz="7200" dirty="0"/>
              <a:t>報告</a:t>
            </a:r>
            <a:r>
              <a:rPr lang="zh-TW" altLang="zh-TW" sz="4100" dirty="0"/>
              <a:t/>
            </a:r>
            <a:br>
              <a:rPr lang="zh-TW" altLang="zh-TW" sz="4100" dirty="0"/>
            </a:br>
            <a:r>
              <a:rPr lang="zh-TW" altLang="zh-TW" sz="4100" dirty="0"/>
              <a:t/>
            </a:r>
            <a:br>
              <a:rPr lang="zh-TW" altLang="zh-TW" sz="4100" dirty="0"/>
            </a:br>
            <a:r>
              <a:rPr lang="en-US" altLang="zh-TW" sz="4600" dirty="0"/>
              <a:t>RQ-HUNO </a:t>
            </a:r>
            <a:r>
              <a:rPr lang="zh-TW" altLang="zh-TW" sz="4600" dirty="0"/>
              <a:t>機器人劇場</a:t>
            </a:r>
            <a:endParaRPr lang="zh-TW" altLang="en-US" sz="4600" dirty="0"/>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smtClean="0"/>
              <a:t>1</a:t>
            </a:fld>
            <a:endParaRPr lang="zh-TW" altLang="en-US" sz="1600" dirty="0"/>
          </a:p>
        </p:txBody>
      </p:sp>
      <p:sp>
        <p:nvSpPr>
          <p:cNvPr id="5" name="頁尾版面配置區 4"/>
          <p:cNvSpPr>
            <a:spLocks noGrp="1"/>
          </p:cNvSpPr>
          <p:nvPr>
            <p:ph type="ftr" sz="quarter" idx="11"/>
          </p:nvPr>
        </p:nvSpPr>
        <p:spPr/>
        <p:txBody>
          <a:bodyPr/>
          <a:lstStyle/>
          <a:p>
            <a:r>
              <a:rPr lang="en-US" altLang="zh-TW" dirty="0" smtClean="0"/>
              <a:t>1</a:t>
            </a:r>
          </a:p>
        </p:txBody>
      </p:sp>
    </p:spTree>
    <p:extLst>
      <p:ext uri="{BB962C8B-B14F-4D97-AF65-F5344CB8AC3E}">
        <p14:creationId xmlns:p14="http://schemas.microsoft.com/office/powerpoint/2010/main" val="409082008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568952" cy="1008112"/>
          </a:xfrm>
        </p:spPr>
        <p:txBody>
          <a:bodyPr/>
          <a:lstStyle/>
          <a:p>
            <a:pPr algn="l"/>
            <a:r>
              <a:rPr lang="zh-TW" altLang="zh-TW" dirty="0">
                <a:effectLst/>
              </a:rPr>
              <a:t>第二章 認識</a:t>
            </a:r>
            <a:r>
              <a:rPr lang="en-US" altLang="zh-TW" dirty="0">
                <a:effectLst/>
              </a:rPr>
              <a:t>RQ-HUNO</a:t>
            </a:r>
            <a:r>
              <a:rPr lang="zh-TW" altLang="zh-TW" dirty="0">
                <a:effectLst/>
              </a:rPr>
              <a:t>機器人</a:t>
            </a:r>
            <a:endParaRPr lang="zh-TW" altLang="en-US" dirty="0"/>
          </a:p>
        </p:txBody>
      </p:sp>
      <p:sp>
        <p:nvSpPr>
          <p:cNvPr id="3" name="內容版面配置區 2"/>
          <p:cNvSpPr>
            <a:spLocks noGrp="1"/>
          </p:cNvSpPr>
          <p:nvPr>
            <p:ph sz="quarter" idx="13"/>
          </p:nvPr>
        </p:nvSpPr>
        <p:spPr>
          <a:xfrm>
            <a:off x="1143000" y="980728"/>
            <a:ext cx="7821488" cy="5688632"/>
          </a:xfrm>
        </p:spPr>
        <p:txBody>
          <a:bodyPr/>
          <a:lstStyle/>
          <a:p>
            <a:r>
              <a:rPr lang="en-US" altLang="zh-TW" sz="2700" b="1" dirty="0" smtClean="0">
                <a:solidFill>
                  <a:schemeClr val="tx1"/>
                </a:solidFill>
              </a:rPr>
              <a:t>RQ-HUNO</a:t>
            </a:r>
            <a:r>
              <a:rPr lang="zh-TW" altLang="zh-TW" sz="2700" b="1" dirty="0">
                <a:solidFill>
                  <a:schemeClr val="tx1"/>
                </a:solidFill>
              </a:rPr>
              <a:t>機器人部位組裝</a:t>
            </a:r>
          </a:p>
          <a:p>
            <a:endParaRPr lang="zh-TW" altLang="en-US" dirty="0">
              <a:solidFill>
                <a:schemeClr val="tx1"/>
              </a:solidFill>
            </a:endParaRPr>
          </a:p>
        </p:txBody>
      </p:sp>
      <p:sp>
        <p:nvSpPr>
          <p:cNvPr id="6" name="矩形 5"/>
          <p:cNvSpPr/>
          <p:nvPr/>
        </p:nvSpPr>
        <p:spPr>
          <a:xfrm>
            <a:off x="1259632" y="1696946"/>
            <a:ext cx="6768752" cy="430887"/>
          </a:xfrm>
          <a:prstGeom prst="rect">
            <a:avLst/>
          </a:prstGeom>
        </p:spPr>
        <p:txBody>
          <a:bodyPr wrap="square">
            <a:spAutoFit/>
          </a:bodyPr>
          <a:lstStyle/>
          <a:p>
            <a:r>
              <a:rPr lang="zh-TW" altLang="zh-TW" sz="2200" dirty="0"/>
              <a:t>從右腳開始，先把底部銜接，把馬達與關節部位裝</a:t>
            </a:r>
            <a:r>
              <a:rPr lang="zh-TW" altLang="zh-TW" sz="2200" dirty="0" smtClean="0"/>
              <a:t>上</a:t>
            </a:r>
            <a:endParaRPr lang="zh-TW" altLang="en-US" sz="2200" dirty="0"/>
          </a:p>
        </p:txBody>
      </p:sp>
      <p:pic>
        <p:nvPicPr>
          <p:cNvPr id="7" name="圖片 6" descr="C:\Users\Red GG\Desktop\專題圖\01.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34632"/>
            <a:ext cx="3124200" cy="1742440"/>
          </a:xfrm>
          <a:prstGeom prst="rect">
            <a:avLst/>
          </a:prstGeom>
          <a:noFill/>
          <a:ln>
            <a:noFill/>
          </a:ln>
        </p:spPr>
      </p:pic>
      <p:sp>
        <p:nvSpPr>
          <p:cNvPr id="9" name="投影片編號版面配置區 8"/>
          <p:cNvSpPr>
            <a:spLocks noGrp="1"/>
          </p:cNvSpPr>
          <p:nvPr>
            <p:ph type="sldNum" sz="quarter" idx="12"/>
          </p:nvPr>
        </p:nvSpPr>
        <p:spPr/>
        <p:txBody>
          <a:bodyPr/>
          <a:lstStyle/>
          <a:p>
            <a:fld id="{E560F998-F487-494D-8D36-3AF055DAA35F}" type="slidenum">
              <a:rPr lang="zh-TW" altLang="en-US" smtClean="0"/>
              <a:t>10</a:t>
            </a:fld>
            <a:endParaRPr lang="zh-TW" altLang="en-US"/>
          </a:p>
        </p:txBody>
      </p:sp>
      <p:pic>
        <p:nvPicPr>
          <p:cNvPr id="10" name="圖片 9" descr="C:\Users\Red GG\Desktop\專題圖\04.jpg"/>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33056"/>
            <a:ext cx="4293493" cy="2167761"/>
          </a:xfrm>
          <a:prstGeom prst="rect">
            <a:avLst/>
          </a:prstGeom>
          <a:noFill/>
          <a:ln>
            <a:noFill/>
          </a:ln>
        </p:spPr>
      </p:pic>
      <p:sp>
        <p:nvSpPr>
          <p:cNvPr id="11" name="矩形 10"/>
          <p:cNvSpPr/>
          <p:nvPr/>
        </p:nvSpPr>
        <p:spPr>
          <a:xfrm>
            <a:off x="323528" y="5294699"/>
            <a:ext cx="4572000" cy="769441"/>
          </a:xfrm>
          <a:prstGeom prst="rect">
            <a:avLst/>
          </a:prstGeom>
        </p:spPr>
        <p:txBody>
          <a:bodyPr>
            <a:spAutoFit/>
          </a:bodyPr>
          <a:lstStyle/>
          <a:p>
            <a:r>
              <a:rPr lang="zh-TW" altLang="zh-TW" sz="2200" dirty="0"/>
              <a:t>手部也是</a:t>
            </a:r>
            <a:r>
              <a:rPr lang="zh-TW" altLang="zh-TW" sz="2200" dirty="0" smtClean="0"/>
              <a:t>，</a:t>
            </a:r>
            <a:r>
              <a:rPr lang="zh-TW" altLang="en-US" sz="2200" dirty="0"/>
              <a:t>組裝起來</a:t>
            </a:r>
            <a:r>
              <a:rPr lang="zh-TW" altLang="en-US" sz="2200" dirty="0" smtClean="0"/>
              <a:t>後</a:t>
            </a:r>
            <a:r>
              <a:rPr lang="zh-TW" altLang="en-US" sz="2200" dirty="0" smtClean="0"/>
              <a:t>再</a:t>
            </a:r>
            <a:r>
              <a:rPr lang="zh-TW" altLang="en-US" sz="2200" dirty="0"/>
              <a:t>把整隻機器人的身體做組裝並完成</a:t>
            </a:r>
            <a:endParaRPr lang="zh-TW" altLang="en-US" dirty="0"/>
          </a:p>
        </p:txBody>
      </p:sp>
    </p:spTree>
    <p:extLst>
      <p:ext uri="{BB962C8B-B14F-4D97-AF65-F5344CB8AC3E}">
        <p14:creationId xmlns:p14="http://schemas.microsoft.com/office/powerpoint/2010/main" val="12645636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640960" cy="936104"/>
          </a:xfrm>
        </p:spPr>
        <p:txBody>
          <a:bodyPr/>
          <a:lstStyle/>
          <a:p>
            <a:pPr algn="l"/>
            <a:r>
              <a:rPr lang="zh-TW" altLang="zh-TW" dirty="0">
                <a:effectLst/>
              </a:rPr>
              <a:t>第二章 認識</a:t>
            </a:r>
            <a:r>
              <a:rPr lang="en-US" altLang="zh-TW" dirty="0">
                <a:effectLst/>
              </a:rPr>
              <a:t>RQ-HUNO</a:t>
            </a:r>
            <a:r>
              <a:rPr lang="zh-TW" altLang="zh-TW" dirty="0">
                <a:effectLst/>
              </a:rPr>
              <a:t>機器人</a:t>
            </a:r>
            <a:endParaRPr lang="zh-TW" altLang="en-US" dirty="0"/>
          </a:p>
        </p:txBody>
      </p:sp>
      <p:sp>
        <p:nvSpPr>
          <p:cNvPr id="3" name="內容版面配置區 2"/>
          <p:cNvSpPr>
            <a:spLocks noGrp="1"/>
          </p:cNvSpPr>
          <p:nvPr>
            <p:ph sz="quarter" idx="13"/>
          </p:nvPr>
        </p:nvSpPr>
        <p:spPr>
          <a:xfrm>
            <a:off x="467544" y="1268760"/>
            <a:ext cx="7560840" cy="4464496"/>
          </a:xfrm>
        </p:spPr>
        <p:txBody>
          <a:bodyPr/>
          <a:lstStyle/>
          <a:p>
            <a:pPr>
              <a:lnSpc>
                <a:spcPct val="150000"/>
              </a:lnSpc>
            </a:pPr>
            <a:r>
              <a:rPr lang="en-US" altLang="zh-TW" sz="2700" b="1" dirty="0" smtClean="0">
                <a:solidFill>
                  <a:schemeClr val="tx1"/>
                </a:solidFill>
              </a:rPr>
              <a:t>RQ-HUNO</a:t>
            </a:r>
            <a:r>
              <a:rPr lang="zh-TW" altLang="zh-TW" sz="2700" b="1" dirty="0">
                <a:solidFill>
                  <a:schemeClr val="tx1"/>
                </a:solidFill>
              </a:rPr>
              <a:t>機器人背面的控制器</a:t>
            </a:r>
          </a:p>
          <a:p>
            <a:pPr>
              <a:lnSpc>
                <a:spcPct val="150000"/>
              </a:lnSpc>
            </a:pPr>
            <a:r>
              <a:rPr lang="zh-TW" altLang="zh-TW" dirty="0">
                <a:solidFill>
                  <a:schemeClr val="tx1"/>
                </a:solidFill>
              </a:rPr>
              <a:t>　　</a:t>
            </a:r>
            <a:r>
              <a:rPr lang="en-US" altLang="zh-TW" dirty="0">
                <a:solidFill>
                  <a:schemeClr val="tx1"/>
                </a:solidFill>
              </a:rPr>
              <a:t>RQ-HUNO</a:t>
            </a:r>
            <a:r>
              <a:rPr lang="zh-TW" altLang="zh-TW" dirty="0">
                <a:solidFill>
                  <a:schemeClr val="tx1"/>
                </a:solidFill>
              </a:rPr>
              <a:t>機器人背面有四顆按鈕，最下面那顆為電源鍵，按一下為開機待機，按第二下為開機啟動機器人，而上面的的三顆按鈕為機器人的控制鍵，分別為控制機器人的動作還有記憶遙控器的</a:t>
            </a:r>
            <a:r>
              <a:rPr lang="zh-TW" altLang="zh-TW" dirty="0" smtClean="0">
                <a:solidFill>
                  <a:schemeClr val="tx1"/>
                </a:solidFill>
              </a:rPr>
              <a:t>按鈕</a:t>
            </a:r>
            <a:r>
              <a:rPr lang="zh-TW" altLang="en-US" dirty="0" smtClean="0">
                <a:solidFill>
                  <a:schemeClr val="tx1"/>
                </a:solidFill>
              </a:rPr>
              <a:t>。</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pPr/>
              <a:t>11</a:t>
            </a:fld>
            <a:endParaRPr lang="zh-TW" altLang="en-US" sz="1600" dirty="0"/>
          </a:p>
        </p:txBody>
      </p:sp>
      <p:pic>
        <p:nvPicPr>
          <p:cNvPr id="7" name="圖片 6" descr="C:\Users\Red GG\Desktop\專題圖\02202221.jpg"/>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637384"/>
            <a:ext cx="2895600" cy="2804796"/>
          </a:xfrm>
          <a:prstGeom prst="rect">
            <a:avLst/>
          </a:prstGeom>
          <a:noFill/>
          <a:ln>
            <a:noFill/>
          </a:ln>
        </p:spPr>
      </p:pic>
    </p:spTree>
    <p:extLst>
      <p:ext uri="{BB962C8B-B14F-4D97-AF65-F5344CB8AC3E}">
        <p14:creationId xmlns:p14="http://schemas.microsoft.com/office/powerpoint/2010/main" val="26402555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6483" y="332656"/>
            <a:ext cx="8964488" cy="936104"/>
          </a:xfrm>
        </p:spPr>
        <p:txBody>
          <a:bodyPr/>
          <a:lstStyle/>
          <a:p>
            <a:pPr algn="l"/>
            <a:r>
              <a:rPr lang="zh-TW" altLang="zh-TW" dirty="0" smtClean="0">
                <a:effectLst/>
              </a:rPr>
              <a:t>第三章 軟體介紹與應用</a:t>
            </a:r>
            <a:endParaRPr lang="zh-TW" altLang="en-US" dirty="0"/>
          </a:p>
        </p:txBody>
      </p:sp>
      <p:sp>
        <p:nvSpPr>
          <p:cNvPr id="3" name="內容版面配置區 2"/>
          <p:cNvSpPr>
            <a:spLocks noGrp="1"/>
          </p:cNvSpPr>
          <p:nvPr>
            <p:ph sz="quarter" idx="13"/>
          </p:nvPr>
        </p:nvSpPr>
        <p:spPr>
          <a:xfrm>
            <a:off x="1043608" y="1556792"/>
            <a:ext cx="6984776" cy="4176464"/>
          </a:xfrm>
        </p:spPr>
        <p:txBody>
          <a:bodyPr/>
          <a:lstStyle/>
          <a:p>
            <a:pPr>
              <a:lnSpc>
                <a:spcPct val="150000"/>
              </a:lnSpc>
            </a:pPr>
            <a:r>
              <a:rPr lang="en-US" altLang="zh-TW" sz="2700" b="1" dirty="0">
                <a:solidFill>
                  <a:schemeClr val="tx1"/>
                </a:solidFill>
              </a:rPr>
              <a:t>3.1 </a:t>
            </a:r>
            <a:r>
              <a:rPr lang="en-US" altLang="zh-TW" sz="2700" b="1" dirty="0" err="1">
                <a:solidFill>
                  <a:schemeClr val="tx1"/>
                </a:solidFill>
              </a:rPr>
              <a:t>MotionBuilder</a:t>
            </a:r>
            <a:r>
              <a:rPr lang="zh-TW" altLang="zh-TW" sz="2700" b="1" dirty="0">
                <a:solidFill>
                  <a:schemeClr val="tx1"/>
                </a:solidFill>
              </a:rPr>
              <a:t>介紹</a:t>
            </a:r>
            <a:endParaRPr lang="zh-TW" altLang="zh-TW" sz="2700" dirty="0">
              <a:solidFill>
                <a:schemeClr val="tx1"/>
              </a:solidFill>
            </a:endParaRPr>
          </a:p>
          <a:p>
            <a:pPr>
              <a:lnSpc>
                <a:spcPct val="150000"/>
              </a:lnSpc>
            </a:pPr>
            <a:r>
              <a:rPr lang="en-US" altLang="zh-TW" dirty="0">
                <a:solidFill>
                  <a:schemeClr val="tx1"/>
                </a:solidFill>
              </a:rPr>
              <a:t>    RQ-HUNO</a:t>
            </a:r>
            <a:r>
              <a:rPr lang="zh-TW" altLang="zh-TW" dirty="0">
                <a:solidFill>
                  <a:schemeClr val="tx1"/>
                </a:solidFill>
              </a:rPr>
              <a:t>機器人的燒錄程式我們是使用電腦上下載安裝的「</a:t>
            </a:r>
            <a:r>
              <a:rPr lang="en-US" altLang="zh-TW" dirty="0" err="1">
                <a:solidFill>
                  <a:schemeClr val="tx1"/>
                </a:solidFill>
              </a:rPr>
              <a:t>MotionBuilder</a:t>
            </a:r>
            <a:r>
              <a:rPr lang="zh-TW" altLang="zh-TW" dirty="0">
                <a:solidFill>
                  <a:schemeClr val="tx1"/>
                </a:solidFill>
              </a:rPr>
              <a:t>」來編寫，此軟體可以針對他們公司出產不同型號的機器人對應出每一隻機器人的馬達</a:t>
            </a:r>
            <a:r>
              <a:rPr lang="en-US" altLang="zh-TW" dirty="0">
                <a:solidFill>
                  <a:schemeClr val="tx1"/>
                </a:solidFill>
              </a:rPr>
              <a:t>ID</a:t>
            </a:r>
            <a:r>
              <a:rPr lang="zh-TW" altLang="zh-TW" dirty="0">
                <a:solidFill>
                  <a:schemeClr val="tx1"/>
                </a:solidFill>
              </a:rPr>
              <a:t>，讓每一隻機器人都可以利用</a:t>
            </a:r>
            <a:r>
              <a:rPr lang="en-US" altLang="zh-TW" dirty="0" err="1">
                <a:solidFill>
                  <a:schemeClr val="tx1"/>
                </a:solidFill>
              </a:rPr>
              <a:t>MotionBuilder</a:t>
            </a:r>
            <a:r>
              <a:rPr lang="zh-TW" altLang="zh-TW" dirty="0">
                <a:solidFill>
                  <a:schemeClr val="tx1"/>
                </a:solidFill>
              </a:rPr>
              <a:t>程式來燒綠與編輯</a:t>
            </a:r>
            <a:r>
              <a:rPr lang="zh-TW" altLang="zh-TW" dirty="0" smtClean="0">
                <a:solidFill>
                  <a:schemeClr val="tx1"/>
                </a:solidFill>
              </a:rPr>
              <a:t>程式</a:t>
            </a:r>
            <a:r>
              <a:rPr lang="zh-TW" altLang="en-US" dirty="0" smtClean="0">
                <a:solidFill>
                  <a:schemeClr val="tx1"/>
                </a:solidFill>
              </a:rPr>
              <a:t>。</a:t>
            </a:r>
            <a:endParaRPr lang="zh-TW" altLang="en-US" dirty="0">
              <a:solidFill>
                <a:schemeClr val="tx1"/>
              </a:solidFill>
            </a:endParaRPr>
          </a:p>
        </p:txBody>
      </p:sp>
      <p:sp>
        <p:nvSpPr>
          <p:cNvPr id="4" name="投影片編號版面配置區 3"/>
          <p:cNvSpPr>
            <a:spLocks noGrp="1"/>
          </p:cNvSpPr>
          <p:nvPr>
            <p:ph type="sldNum" sz="quarter" idx="12"/>
          </p:nvPr>
        </p:nvSpPr>
        <p:spPr>
          <a:xfrm>
            <a:off x="3779912" y="6165304"/>
            <a:ext cx="1828800" cy="365125"/>
          </a:xfrm>
        </p:spPr>
        <p:txBody>
          <a:bodyPr/>
          <a:lstStyle/>
          <a:p>
            <a:fld id="{E560F998-F487-494D-8D36-3AF055DAA35F}" type="slidenum">
              <a:rPr lang="zh-TW" altLang="en-US" sz="1600"/>
              <a:pPr/>
              <a:t>12</a:t>
            </a:fld>
            <a:endParaRPr lang="zh-TW" altLang="en-US" sz="1600" dirty="0"/>
          </a:p>
        </p:txBody>
      </p:sp>
    </p:spTree>
    <p:extLst>
      <p:ext uri="{BB962C8B-B14F-4D97-AF65-F5344CB8AC3E}">
        <p14:creationId xmlns:p14="http://schemas.microsoft.com/office/powerpoint/2010/main" val="415457004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13</a:t>
            </a:fld>
            <a:endParaRPr lang="zh-TW" altLang="en-US"/>
          </a:p>
        </p:txBody>
      </p:sp>
      <p:sp>
        <p:nvSpPr>
          <p:cNvPr id="4" name="內容版面配置區 3"/>
          <p:cNvSpPr>
            <a:spLocks noGrp="1"/>
          </p:cNvSpPr>
          <p:nvPr>
            <p:ph sz="quarter" idx="13"/>
          </p:nvPr>
        </p:nvSpPr>
        <p:spPr>
          <a:xfrm>
            <a:off x="1115616" y="1196752"/>
            <a:ext cx="6400800" cy="3474720"/>
          </a:xfrm>
        </p:spPr>
        <p:txBody>
          <a:bodyPr/>
          <a:lstStyle/>
          <a:p>
            <a:r>
              <a:rPr lang="en-US" altLang="zh-TW" sz="2400" b="1" dirty="0" err="1" smtClean="0">
                <a:solidFill>
                  <a:schemeClr val="tx1"/>
                </a:solidFill>
              </a:rPr>
              <a:t>MotionBuilder</a:t>
            </a:r>
            <a:r>
              <a:rPr lang="zh-TW" altLang="en-US" sz="2400" b="1" dirty="0" smtClean="0">
                <a:solidFill>
                  <a:schemeClr val="tx1"/>
                </a:solidFill>
              </a:rPr>
              <a:t>開啟程式的照片</a:t>
            </a:r>
            <a:endParaRPr lang="zh-TW" altLang="en-US" dirty="0"/>
          </a:p>
        </p:txBody>
      </p:sp>
      <p:pic>
        <p:nvPicPr>
          <p:cNvPr id="1026" name="Picture 2" descr="H:\專題圖\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817" y="1844824"/>
            <a:ext cx="6247285" cy="4620085"/>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p:cNvSpPr>
            <a:spLocks noGrp="1"/>
          </p:cNvSpPr>
          <p:nvPr>
            <p:ph type="title"/>
          </p:nvPr>
        </p:nvSpPr>
        <p:spPr>
          <a:xfrm>
            <a:off x="186483" y="332656"/>
            <a:ext cx="8964488" cy="936104"/>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spTree>
    <p:extLst>
      <p:ext uri="{BB962C8B-B14F-4D97-AF65-F5344CB8AC3E}">
        <p14:creationId xmlns:p14="http://schemas.microsoft.com/office/powerpoint/2010/main" val="1625881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14</a:t>
            </a:fld>
            <a:endParaRPr lang="zh-TW" altLang="en-US"/>
          </a:p>
        </p:txBody>
      </p:sp>
      <p:sp>
        <p:nvSpPr>
          <p:cNvPr id="3" name="標題 2"/>
          <p:cNvSpPr>
            <a:spLocks noGrp="1"/>
          </p:cNvSpPr>
          <p:nvPr>
            <p:ph type="title"/>
          </p:nvPr>
        </p:nvSpPr>
        <p:spPr>
          <a:xfrm>
            <a:off x="107504" y="116632"/>
            <a:ext cx="8856984" cy="1152128"/>
          </a:xfrm>
        </p:spPr>
        <p:txBody>
          <a:bodyPr/>
          <a:lstStyle/>
          <a:p>
            <a:pPr marL="0" indent="0" algn="l">
              <a:buNone/>
            </a:pPr>
            <a:r>
              <a:rPr lang="zh-TW" altLang="zh-TW" dirty="0">
                <a:effectLst/>
              </a:rPr>
              <a:t>第三章 </a:t>
            </a:r>
            <a:r>
              <a:rPr lang="zh-TW" altLang="zh-TW" dirty="0" smtClean="0">
                <a:effectLst/>
              </a:rPr>
              <a:t>軟體</a:t>
            </a:r>
            <a:r>
              <a:rPr lang="zh-TW" altLang="zh-TW" dirty="0">
                <a:effectLst/>
              </a:rPr>
              <a:t>介紹與應用</a:t>
            </a:r>
            <a:endParaRPr lang="zh-TW" altLang="en-US" dirty="0"/>
          </a:p>
        </p:txBody>
      </p:sp>
      <p:sp>
        <p:nvSpPr>
          <p:cNvPr id="4" name="內容版面配置區 3"/>
          <p:cNvSpPr>
            <a:spLocks noGrp="1"/>
          </p:cNvSpPr>
          <p:nvPr>
            <p:ph sz="quarter" idx="13"/>
          </p:nvPr>
        </p:nvSpPr>
        <p:spPr>
          <a:xfrm>
            <a:off x="1043608" y="1268760"/>
            <a:ext cx="7344816" cy="4824536"/>
          </a:xfrm>
        </p:spPr>
        <p:txBody>
          <a:bodyPr/>
          <a:lstStyle/>
          <a:p>
            <a:pPr marL="45720" indent="0">
              <a:lnSpc>
                <a:spcPct val="150000"/>
              </a:lnSpc>
              <a:buNone/>
            </a:pPr>
            <a:r>
              <a:rPr lang="en-US" altLang="zh-TW" sz="2700" b="1" dirty="0" smtClean="0">
                <a:solidFill>
                  <a:schemeClr val="tx1"/>
                </a:solidFill>
              </a:rPr>
              <a:t>3.2 </a:t>
            </a:r>
            <a:r>
              <a:rPr lang="en-US" altLang="zh-TW" sz="2700" b="1" dirty="0" err="1">
                <a:solidFill>
                  <a:schemeClr val="tx1"/>
                </a:solidFill>
              </a:rPr>
              <a:t>RoboBuilder</a:t>
            </a:r>
            <a:r>
              <a:rPr lang="en-US" altLang="zh-TW" sz="2700" b="1" dirty="0">
                <a:solidFill>
                  <a:schemeClr val="tx1"/>
                </a:solidFill>
              </a:rPr>
              <a:t> Tool</a:t>
            </a:r>
            <a:r>
              <a:rPr lang="zh-TW" altLang="zh-TW" sz="2700" b="1" dirty="0">
                <a:solidFill>
                  <a:schemeClr val="tx1"/>
                </a:solidFill>
              </a:rPr>
              <a:t>程式介紹</a:t>
            </a:r>
          </a:p>
          <a:p>
            <a:pPr marL="45720" indent="0">
              <a:lnSpc>
                <a:spcPct val="150000"/>
              </a:lnSpc>
              <a:buNone/>
            </a:pPr>
            <a:r>
              <a:rPr lang="zh-TW" altLang="zh-TW" dirty="0">
                <a:solidFill>
                  <a:schemeClr val="tx1"/>
                </a:solidFill>
              </a:rPr>
              <a:t>　　利用「</a:t>
            </a:r>
            <a:r>
              <a:rPr lang="en-US" altLang="zh-TW" dirty="0" err="1">
                <a:solidFill>
                  <a:schemeClr val="tx1"/>
                </a:solidFill>
              </a:rPr>
              <a:t>RoboBuilder</a:t>
            </a:r>
            <a:r>
              <a:rPr lang="en-US" altLang="zh-TW" dirty="0">
                <a:solidFill>
                  <a:schemeClr val="tx1"/>
                </a:solidFill>
              </a:rPr>
              <a:t> Tool</a:t>
            </a:r>
            <a:r>
              <a:rPr lang="zh-TW" altLang="zh-TW" dirty="0">
                <a:solidFill>
                  <a:schemeClr val="tx1"/>
                </a:solidFill>
              </a:rPr>
              <a:t>」這程式可以設定遙控器，還可以把製作的動作按照自己所想要的順序作排列，並燒錄製機器人，不同於「</a:t>
            </a:r>
            <a:r>
              <a:rPr lang="en-US" altLang="zh-TW" dirty="0" err="1">
                <a:solidFill>
                  <a:schemeClr val="tx1"/>
                </a:solidFill>
              </a:rPr>
              <a:t>MotionBuilder</a:t>
            </a:r>
            <a:r>
              <a:rPr lang="zh-TW" altLang="zh-TW" dirty="0">
                <a:solidFill>
                  <a:schemeClr val="tx1"/>
                </a:solidFill>
              </a:rPr>
              <a:t>」這程式，</a:t>
            </a:r>
            <a:r>
              <a:rPr lang="zh-TW" altLang="zh-TW" dirty="0" smtClean="0">
                <a:solidFill>
                  <a:schemeClr val="tx1"/>
                </a:solidFill>
              </a:rPr>
              <a:t>因</a:t>
            </a:r>
            <a:r>
              <a:rPr lang="zh-TW" altLang="en-US" dirty="0" smtClean="0">
                <a:solidFill>
                  <a:schemeClr val="tx1"/>
                </a:solidFill>
              </a:rPr>
              <a:t>為</a:t>
            </a:r>
            <a:r>
              <a:rPr lang="zh-TW" altLang="zh-TW" dirty="0" smtClean="0">
                <a:solidFill>
                  <a:schemeClr val="tx1"/>
                </a:solidFill>
              </a:rPr>
              <a:t>「</a:t>
            </a:r>
            <a:r>
              <a:rPr lang="en-US" altLang="zh-TW" dirty="0" err="1">
                <a:solidFill>
                  <a:schemeClr val="tx1"/>
                </a:solidFill>
              </a:rPr>
              <a:t>MotionBuilder</a:t>
            </a:r>
            <a:r>
              <a:rPr lang="zh-TW" altLang="zh-TW" dirty="0">
                <a:solidFill>
                  <a:schemeClr val="tx1"/>
                </a:solidFill>
              </a:rPr>
              <a:t>」這程式的燒錄順序必須從順序</a:t>
            </a:r>
            <a:r>
              <a:rPr lang="en-US" altLang="zh-TW" dirty="0">
                <a:solidFill>
                  <a:schemeClr val="tx1"/>
                </a:solidFill>
              </a:rPr>
              <a:t>1</a:t>
            </a:r>
            <a:r>
              <a:rPr lang="zh-TW" altLang="zh-TW" dirty="0">
                <a:solidFill>
                  <a:schemeClr val="tx1"/>
                </a:solidFill>
              </a:rPr>
              <a:t>開始，按照順序一一 燒錄，「</a:t>
            </a:r>
            <a:r>
              <a:rPr lang="en-US" altLang="zh-TW" dirty="0" err="1">
                <a:solidFill>
                  <a:schemeClr val="tx1"/>
                </a:solidFill>
              </a:rPr>
              <a:t>RoboBuilder</a:t>
            </a:r>
            <a:r>
              <a:rPr lang="en-US" altLang="zh-TW" dirty="0">
                <a:solidFill>
                  <a:schemeClr val="tx1"/>
                </a:solidFill>
              </a:rPr>
              <a:t> Tool</a:t>
            </a:r>
            <a:r>
              <a:rPr lang="zh-TW" altLang="zh-TW" dirty="0">
                <a:solidFill>
                  <a:schemeClr val="tx1"/>
                </a:solidFill>
              </a:rPr>
              <a:t>」可以把要燒錄的動作選取後再作排列，還可以檢查機器人的一些錯誤，及零點校正的工具。</a:t>
            </a:r>
            <a:endParaRPr lang="zh-TW" altLang="en-US" dirty="0">
              <a:solidFill>
                <a:schemeClr val="tx1"/>
              </a:solidFill>
            </a:endParaRPr>
          </a:p>
        </p:txBody>
      </p:sp>
    </p:spTree>
    <p:extLst>
      <p:ext uri="{BB962C8B-B14F-4D97-AF65-F5344CB8AC3E}">
        <p14:creationId xmlns:p14="http://schemas.microsoft.com/office/powerpoint/2010/main" val="275181360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15</a:t>
            </a:fld>
            <a:endParaRPr lang="zh-TW" altLang="en-US"/>
          </a:p>
        </p:txBody>
      </p:sp>
      <p:pic>
        <p:nvPicPr>
          <p:cNvPr id="5" name="內容版面配置區 4" descr="C:\Users\Red GG\Desktop\專題圖\40.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88840"/>
            <a:ext cx="5832648" cy="4248472"/>
          </a:xfrm>
          <a:prstGeom prst="rect">
            <a:avLst/>
          </a:prstGeom>
          <a:noFill/>
          <a:ln>
            <a:noFill/>
          </a:ln>
        </p:spPr>
      </p:pic>
      <p:sp>
        <p:nvSpPr>
          <p:cNvPr id="7" name="矩形 6"/>
          <p:cNvSpPr/>
          <p:nvPr/>
        </p:nvSpPr>
        <p:spPr>
          <a:xfrm>
            <a:off x="2123728" y="1180497"/>
            <a:ext cx="4054700" cy="715581"/>
          </a:xfrm>
          <a:prstGeom prst="rect">
            <a:avLst/>
          </a:prstGeom>
        </p:spPr>
        <p:txBody>
          <a:bodyPr wrap="none">
            <a:spAutoFit/>
          </a:bodyPr>
          <a:lstStyle/>
          <a:p>
            <a:pPr>
              <a:lnSpc>
                <a:spcPct val="150000"/>
              </a:lnSpc>
            </a:pPr>
            <a:r>
              <a:rPr lang="en-US" altLang="zh-TW" sz="2700" b="1" dirty="0" err="1" smtClean="0"/>
              <a:t>RoboBuilder</a:t>
            </a:r>
            <a:r>
              <a:rPr lang="en-US" altLang="zh-TW" sz="2700" b="1" dirty="0" smtClean="0"/>
              <a:t> Tool </a:t>
            </a:r>
            <a:r>
              <a:rPr lang="zh-TW" altLang="en-US" sz="2700" b="1" dirty="0" smtClean="0"/>
              <a:t>執行圖</a:t>
            </a:r>
            <a:endParaRPr lang="zh-TW" altLang="zh-TW" sz="2700" dirty="0"/>
          </a:p>
        </p:txBody>
      </p:sp>
      <p:sp>
        <p:nvSpPr>
          <p:cNvPr id="8" name="標題 2"/>
          <p:cNvSpPr>
            <a:spLocks noGrp="1"/>
          </p:cNvSpPr>
          <p:nvPr>
            <p:ph type="title"/>
          </p:nvPr>
        </p:nvSpPr>
        <p:spPr>
          <a:xfrm>
            <a:off x="107504" y="116632"/>
            <a:ext cx="8856984" cy="1152128"/>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spTree>
    <p:extLst>
      <p:ext uri="{BB962C8B-B14F-4D97-AF65-F5344CB8AC3E}">
        <p14:creationId xmlns:p14="http://schemas.microsoft.com/office/powerpoint/2010/main" val="6767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16</a:t>
            </a:fld>
            <a:endParaRPr lang="zh-TW" altLang="en-US"/>
          </a:p>
        </p:txBody>
      </p:sp>
      <p:sp>
        <p:nvSpPr>
          <p:cNvPr id="3" name="標題 2"/>
          <p:cNvSpPr>
            <a:spLocks noGrp="1"/>
          </p:cNvSpPr>
          <p:nvPr>
            <p:ph type="title"/>
          </p:nvPr>
        </p:nvSpPr>
        <p:spPr>
          <a:xfrm>
            <a:off x="107504" y="186383"/>
            <a:ext cx="8784976" cy="1152128"/>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pic>
        <p:nvPicPr>
          <p:cNvPr id="6" name="圖片 5" descr="C:\Users\Red GG\Desktop\專題圖\801.jpg"/>
          <p:cNvPicPr/>
          <p:nvPr/>
        </p:nvPicPr>
        <p:blipFill>
          <a:blip r:embed="rId2">
            <a:extLst>
              <a:ext uri="{28A0092B-C50C-407E-A947-70E740481C1C}">
                <a14:useLocalDpi xmlns:a14="http://schemas.microsoft.com/office/drawing/2010/main" val="0"/>
              </a:ext>
            </a:extLst>
          </a:blip>
          <a:srcRect/>
          <a:stretch>
            <a:fillRect/>
          </a:stretch>
        </p:blipFill>
        <p:spPr bwMode="auto">
          <a:xfrm>
            <a:off x="1589063" y="2132856"/>
            <a:ext cx="5605834" cy="3784238"/>
          </a:xfrm>
          <a:prstGeom prst="rect">
            <a:avLst/>
          </a:prstGeom>
          <a:noFill/>
          <a:ln>
            <a:noFill/>
          </a:ln>
        </p:spPr>
      </p:pic>
      <p:sp>
        <p:nvSpPr>
          <p:cNvPr id="8" name="矩形 7"/>
          <p:cNvSpPr/>
          <p:nvPr/>
        </p:nvSpPr>
        <p:spPr>
          <a:xfrm>
            <a:off x="1259632" y="1338511"/>
            <a:ext cx="6552728" cy="507831"/>
          </a:xfrm>
          <a:prstGeom prst="rect">
            <a:avLst/>
          </a:prstGeom>
        </p:spPr>
        <p:txBody>
          <a:bodyPr wrap="square">
            <a:spAutoFit/>
          </a:bodyPr>
          <a:lstStyle/>
          <a:p>
            <a:r>
              <a:rPr lang="zh-TW" altLang="zh-TW" sz="2700" dirty="0" smtClean="0"/>
              <a:t> </a:t>
            </a:r>
            <a:r>
              <a:rPr lang="zh-TW" altLang="en-US" sz="2700" dirty="0" smtClean="0"/>
              <a:t>利用</a:t>
            </a:r>
            <a:r>
              <a:rPr lang="en-US" altLang="zh-TW" sz="2700" b="1" dirty="0" err="1" smtClean="0"/>
              <a:t>RoboBuilder</a:t>
            </a:r>
            <a:r>
              <a:rPr lang="en-US" altLang="zh-TW" sz="2700" b="1" dirty="0" smtClean="0"/>
              <a:t> Tool</a:t>
            </a:r>
            <a:r>
              <a:rPr lang="zh-TW" altLang="zh-TW" sz="2700" dirty="0" smtClean="0"/>
              <a:t>檢查</a:t>
            </a:r>
            <a:r>
              <a:rPr lang="zh-TW" altLang="zh-TW" sz="2700" dirty="0"/>
              <a:t>機器人錯誤</a:t>
            </a:r>
            <a:endParaRPr lang="zh-TW" altLang="en-US" sz="2700" dirty="0"/>
          </a:p>
        </p:txBody>
      </p:sp>
    </p:spTree>
    <p:extLst>
      <p:ext uri="{BB962C8B-B14F-4D97-AF65-F5344CB8AC3E}">
        <p14:creationId xmlns:p14="http://schemas.microsoft.com/office/powerpoint/2010/main" val="4516451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17</a:t>
            </a:fld>
            <a:endParaRPr lang="zh-TW" altLang="en-US"/>
          </a:p>
        </p:txBody>
      </p:sp>
      <p:sp>
        <p:nvSpPr>
          <p:cNvPr id="3" name="標題 2"/>
          <p:cNvSpPr>
            <a:spLocks noGrp="1"/>
          </p:cNvSpPr>
          <p:nvPr>
            <p:ph type="title"/>
          </p:nvPr>
        </p:nvSpPr>
        <p:spPr>
          <a:xfrm>
            <a:off x="107504" y="188640"/>
            <a:ext cx="8856984" cy="1152128"/>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pic>
        <p:nvPicPr>
          <p:cNvPr id="5" name="圖片 4" descr="C:\Users\Red GG\Desktop\專題圖\804.jpg"/>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5184576" cy="4032448"/>
          </a:xfrm>
          <a:prstGeom prst="rect">
            <a:avLst/>
          </a:prstGeom>
          <a:noFill/>
          <a:ln>
            <a:noFill/>
          </a:ln>
        </p:spPr>
      </p:pic>
      <p:sp>
        <p:nvSpPr>
          <p:cNvPr id="7" name="矩形 6"/>
          <p:cNvSpPr/>
          <p:nvPr/>
        </p:nvSpPr>
        <p:spPr>
          <a:xfrm>
            <a:off x="1691680" y="1315658"/>
            <a:ext cx="4392781" cy="507831"/>
          </a:xfrm>
          <a:prstGeom prst="rect">
            <a:avLst/>
          </a:prstGeom>
        </p:spPr>
        <p:txBody>
          <a:bodyPr wrap="square">
            <a:spAutoFit/>
          </a:bodyPr>
          <a:lstStyle/>
          <a:p>
            <a:r>
              <a:rPr lang="zh-TW" altLang="zh-TW" sz="2700" b="1" dirty="0" smtClean="0"/>
              <a:t>機器人零點校正</a:t>
            </a:r>
            <a:endParaRPr lang="zh-TW" altLang="en-US" sz="2700" b="1" dirty="0"/>
          </a:p>
        </p:txBody>
      </p:sp>
    </p:spTree>
    <p:extLst>
      <p:ext uri="{BB962C8B-B14F-4D97-AF65-F5344CB8AC3E}">
        <p14:creationId xmlns:p14="http://schemas.microsoft.com/office/powerpoint/2010/main" val="39600713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z="1600"/>
              <a:t>18</a:t>
            </a:fld>
            <a:endParaRPr lang="zh-TW" altLang="en-US" sz="1600" dirty="0"/>
          </a:p>
        </p:txBody>
      </p:sp>
      <p:sp>
        <p:nvSpPr>
          <p:cNvPr id="3" name="標題 2"/>
          <p:cNvSpPr>
            <a:spLocks noGrp="1"/>
          </p:cNvSpPr>
          <p:nvPr>
            <p:ph type="title"/>
          </p:nvPr>
        </p:nvSpPr>
        <p:spPr>
          <a:xfrm>
            <a:off x="30982" y="116632"/>
            <a:ext cx="8856984" cy="1080120"/>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sp>
        <p:nvSpPr>
          <p:cNvPr id="4" name="內容版面配置區 3"/>
          <p:cNvSpPr>
            <a:spLocks noGrp="1"/>
          </p:cNvSpPr>
          <p:nvPr>
            <p:ph sz="quarter" idx="13"/>
          </p:nvPr>
        </p:nvSpPr>
        <p:spPr>
          <a:xfrm>
            <a:off x="751062" y="1196752"/>
            <a:ext cx="8136904" cy="5400600"/>
          </a:xfrm>
        </p:spPr>
        <p:txBody>
          <a:bodyPr/>
          <a:lstStyle/>
          <a:p>
            <a:r>
              <a:rPr lang="en-US" altLang="zh-TW" sz="2700" b="1" dirty="0" smtClean="0">
                <a:solidFill>
                  <a:schemeClr val="tx1"/>
                </a:solidFill>
              </a:rPr>
              <a:t>3.3 </a:t>
            </a:r>
            <a:r>
              <a:rPr lang="en-US" altLang="zh-TW" sz="2700" b="1" dirty="0" err="1" smtClean="0">
                <a:solidFill>
                  <a:schemeClr val="tx1"/>
                </a:solidFill>
              </a:rPr>
              <a:t>MotionBuilder</a:t>
            </a:r>
            <a:r>
              <a:rPr lang="zh-TW" altLang="en-US" sz="2700" b="1" dirty="0">
                <a:solidFill>
                  <a:schemeClr val="tx1"/>
                </a:solidFill>
              </a:rPr>
              <a:t>編輯動作</a:t>
            </a:r>
            <a:r>
              <a:rPr lang="zh-TW" altLang="zh-TW" sz="2700" b="1" dirty="0" smtClean="0">
                <a:solidFill>
                  <a:schemeClr val="tx1"/>
                </a:solidFill>
              </a:rPr>
              <a:t>過程</a:t>
            </a:r>
            <a:endParaRPr lang="zh-TW" altLang="zh-TW" sz="2700" b="1" dirty="0">
              <a:solidFill>
                <a:schemeClr val="tx1"/>
              </a:solidFill>
            </a:endParaRPr>
          </a:p>
          <a:p>
            <a:pPr marL="45720" indent="0">
              <a:buNone/>
            </a:pPr>
            <a:r>
              <a:rPr lang="zh-TW" altLang="zh-TW" dirty="0">
                <a:solidFill>
                  <a:schemeClr val="tx1"/>
                </a:solidFill>
              </a:rPr>
              <a:t>　　開啟「</a:t>
            </a:r>
            <a:r>
              <a:rPr lang="en-US" altLang="zh-TW" dirty="0" err="1">
                <a:solidFill>
                  <a:schemeClr val="tx1"/>
                </a:solidFill>
              </a:rPr>
              <a:t>MotionBuilder</a:t>
            </a:r>
            <a:r>
              <a:rPr lang="zh-TW" altLang="zh-TW" dirty="0">
                <a:solidFill>
                  <a:schemeClr val="tx1"/>
                </a:solidFill>
              </a:rPr>
              <a:t>」後，選擇</a:t>
            </a:r>
            <a:r>
              <a:rPr lang="en-US" altLang="zh-TW" dirty="0">
                <a:solidFill>
                  <a:schemeClr val="tx1"/>
                </a:solidFill>
              </a:rPr>
              <a:t>NEW</a:t>
            </a:r>
            <a:r>
              <a:rPr lang="zh-TW" altLang="zh-TW" dirty="0">
                <a:solidFill>
                  <a:schemeClr val="tx1"/>
                </a:solidFill>
              </a:rPr>
              <a:t>讀取</a:t>
            </a:r>
            <a:r>
              <a:rPr lang="en-US" altLang="zh-TW" dirty="0">
                <a:solidFill>
                  <a:schemeClr val="tx1"/>
                </a:solidFill>
              </a:rPr>
              <a:t>RQ-HUNO</a:t>
            </a:r>
            <a:r>
              <a:rPr lang="zh-TW" altLang="zh-TW" dirty="0">
                <a:solidFill>
                  <a:schemeClr val="tx1"/>
                </a:solidFill>
              </a:rPr>
              <a:t>機器人模組</a:t>
            </a:r>
            <a:endParaRPr lang="zh-TW" altLang="en-US" dirty="0">
              <a:solidFill>
                <a:schemeClr val="tx1"/>
              </a:solidFill>
            </a:endParaRPr>
          </a:p>
        </p:txBody>
      </p:sp>
      <p:pic>
        <p:nvPicPr>
          <p:cNvPr id="5" name="圖片 4" descr="C:\Users\Red GG\Desktop\專題圖\11131.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3888432" cy="2762250"/>
          </a:xfrm>
          <a:prstGeom prst="rect">
            <a:avLst/>
          </a:prstGeom>
          <a:noFill/>
          <a:ln>
            <a:noFill/>
          </a:ln>
        </p:spPr>
      </p:pic>
      <p:pic>
        <p:nvPicPr>
          <p:cNvPr id="6" name="圖片 5" descr="C:\Users\Red GG\Desktop\專題圖\44.jpg"/>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29721"/>
            <a:ext cx="4171950" cy="3085465"/>
          </a:xfrm>
          <a:prstGeom prst="rect">
            <a:avLst/>
          </a:prstGeom>
          <a:noFill/>
          <a:ln>
            <a:noFill/>
          </a:ln>
        </p:spPr>
      </p:pic>
      <p:sp>
        <p:nvSpPr>
          <p:cNvPr id="7" name="矩形 6"/>
          <p:cNvSpPr/>
          <p:nvPr/>
        </p:nvSpPr>
        <p:spPr>
          <a:xfrm>
            <a:off x="498849" y="5753735"/>
            <a:ext cx="2316660" cy="369332"/>
          </a:xfrm>
          <a:prstGeom prst="rect">
            <a:avLst/>
          </a:prstGeom>
        </p:spPr>
        <p:txBody>
          <a:bodyPr wrap="none">
            <a:spAutoFit/>
          </a:bodyPr>
          <a:lstStyle/>
          <a:p>
            <a:r>
              <a:rPr lang="zh-TW" altLang="zh-TW" dirty="0" smtClean="0"/>
              <a:t>選擇</a:t>
            </a:r>
            <a:r>
              <a:rPr lang="en-US" altLang="zh-TW" dirty="0"/>
              <a:t>RQ-HUNO</a:t>
            </a:r>
            <a:r>
              <a:rPr lang="zh-TW" altLang="zh-TW" dirty="0" smtClean="0"/>
              <a:t>機器人</a:t>
            </a:r>
            <a:endParaRPr lang="zh-TW" altLang="en-US" dirty="0"/>
          </a:p>
        </p:txBody>
      </p:sp>
      <p:sp>
        <p:nvSpPr>
          <p:cNvPr id="8" name="矩形 7"/>
          <p:cNvSpPr/>
          <p:nvPr/>
        </p:nvSpPr>
        <p:spPr>
          <a:xfrm>
            <a:off x="4957539" y="5777111"/>
            <a:ext cx="4211960" cy="369332"/>
          </a:xfrm>
          <a:prstGeom prst="rect">
            <a:avLst/>
          </a:prstGeom>
        </p:spPr>
        <p:txBody>
          <a:bodyPr wrap="square">
            <a:spAutoFit/>
          </a:bodyPr>
          <a:lstStyle/>
          <a:p>
            <a:r>
              <a:rPr lang="en-US" altLang="zh-TW" dirty="0" smtClean="0"/>
              <a:t>RQ-HUNO</a:t>
            </a:r>
            <a:r>
              <a:rPr lang="zh-TW" altLang="zh-TW" dirty="0"/>
              <a:t>機器人各部位馬達可做調整</a:t>
            </a:r>
            <a:endParaRPr lang="zh-TW" altLang="en-US" dirty="0"/>
          </a:p>
        </p:txBody>
      </p:sp>
    </p:spTree>
    <p:extLst>
      <p:ext uri="{BB962C8B-B14F-4D97-AF65-F5344CB8AC3E}">
        <p14:creationId xmlns:p14="http://schemas.microsoft.com/office/powerpoint/2010/main" val="13498243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19</a:t>
            </a:fld>
            <a:endParaRPr lang="zh-TW" altLang="en-US"/>
          </a:p>
        </p:txBody>
      </p:sp>
      <p:sp>
        <p:nvSpPr>
          <p:cNvPr id="3" name="標題 2"/>
          <p:cNvSpPr>
            <a:spLocks noGrp="1"/>
          </p:cNvSpPr>
          <p:nvPr>
            <p:ph type="title"/>
          </p:nvPr>
        </p:nvSpPr>
        <p:spPr>
          <a:xfrm>
            <a:off x="179512" y="188640"/>
            <a:ext cx="8712968" cy="1152128"/>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pic>
        <p:nvPicPr>
          <p:cNvPr id="5" name="圖片 4" descr="C:\Users\Red GG\Desktop\專題圖\47.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93636"/>
            <a:ext cx="4114800" cy="3042920"/>
          </a:xfrm>
          <a:prstGeom prst="rect">
            <a:avLst/>
          </a:prstGeom>
          <a:noFill/>
          <a:ln>
            <a:noFill/>
          </a:ln>
        </p:spPr>
      </p:pic>
      <p:pic>
        <p:nvPicPr>
          <p:cNvPr id="6" name="圖片 5" descr="C:\Users\Red GG\Desktop\專題圖\48.jp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4114800" cy="3065145"/>
          </a:xfrm>
          <a:prstGeom prst="rect">
            <a:avLst/>
          </a:prstGeom>
          <a:noFill/>
          <a:ln>
            <a:noFill/>
          </a:ln>
        </p:spPr>
      </p:pic>
      <p:sp>
        <p:nvSpPr>
          <p:cNvPr id="8" name="矩形 7"/>
          <p:cNvSpPr/>
          <p:nvPr/>
        </p:nvSpPr>
        <p:spPr>
          <a:xfrm>
            <a:off x="525824" y="4828510"/>
            <a:ext cx="3165034" cy="369332"/>
          </a:xfrm>
          <a:prstGeom prst="rect">
            <a:avLst/>
          </a:prstGeom>
        </p:spPr>
        <p:txBody>
          <a:bodyPr wrap="none">
            <a:spAutoFit/>
          </a:bodyPr>
          <a:lstStyle/>
          <a:p>
            <a:r>
              <a:rPr lang="zh-TW" altLang="zh-TW" dirty="0" smtClean="0"/>
              <a:t>利用</a:t>
            </a:r>
            <a:r>
              <a:rPr lang="en-US" altLang="zh-TW" dirty="0"/>
              <a:t>Get Pose</a:t>
            </a:r>
            <a:r>
              <a:rPr lang="zh-TW" altLang="zh-TW" dirty="0"/>
              <a:t>來手動製作動作</a:t>
            </a:r>
            <a:endParaRPr lang="zh-TW" altLang="en-US" dirty="0"/>
          </a:p>
        </p:txBody>
      </p:sp>
      <p:sp>
        <p:nvSpPr>
          <p:cNvPr id="9" name="矩形 8"/>
          <p:cNvSpPr/>
          <p:nvPr/>
        </p:nvSpPr>
        <p:spPr>
          <a:xfrm>
            <a:off x="4818906" y="5877272"/>
            <a:ext cx="4248472" cy="369332"/>
          </a:xfrm>
          <a:prstGeom prst="rect">
            <a:avLst/>
          </a:prstGeom>
        </p:spPr>
        <p:txBody>
          <a:bodyPr wrap="square">
            <a:spAutoFit/>
          </a:bodyPr>
          <a:lstStyle/>
          <a:p>
            <a:r>
              <a:rPr lang="zh-TW" altLang="zh-TW" dirty="0" smtClean="0"/>
              <a:t>全選馬達</a:t>
            </a:r>
            <a:r>
              <a:rPr lang="en-US" altLang="zh-TW" dirty="0" smtClean="0"/>
              <a:t>ID</a:t>
            </a:r>
            <a:r>
              <a:rPr lang="zh-TW" altLang="zh-TW" dirty="0" smtClean="0"/>
              <a:t>能</a:t>
            </a:r>
            <a:r>
              <a:rPr lang="zh-TW" altLang="zh-TW" dirty="0"/>
              <a:t>讓所有馬達手動編輯動作</a:t>
            </a:r>
            <a:endParaRPr lang="zh-TW" altLang="en-US" dirty="0"/>
          </a:p>
        </p:txBody>
      </p:sp>
    </p:spTree>
    <p:extLst>
      <p:ext uri="{BB962C8B-B14F-4D97-AF65-F5344CB8AC3E}">
        <p14:creationId xmlns:p14="http://schemas.microsoft.com/office/powerpoint/2010/main" val="41498821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a:t>
            </a:fld>
            <a:endParaRPr lang="zh-TW" altLang="en-US"/>
          </a:p>
        </p:txBody>
      </p:sp>
      <p:sp>
        <p:nvSpPr>
          <p:cNvPr id="3" name="標題 2"/>
          <p:cNvSpPr>
            <a:spLocks noGrp="1"/>
          </p:cNvSpPr>
          <p:nvPr>
            <p:ph type="title"/>
          </p:nvPr>
        </p:nvSpPr>
        <p:spPr>
          <a:xfrm>
            <a:off x="467544" y="188640"/>
            <a:ext cx="6512511" cy="1143000"/>
          </a:xfrm>
        </p:spPr>
        <p:txBody>
          <a:bodyPr/>
          <a:lstStyle/>
          <a:p>
            <a:pPr marL="0" indent="0" algn="l">
              <a:buNone/>
            </a:pPr>
            <a:r>
              <a:rPr lang="zh-TW" altLang="en-US" dirty="0" smtClean="0"/>
              <a:t>目錄</a:t>
            </a:r>
            <a:endParaRPr lang="zh-TW" altLang="en-US" dirty="0"/>
          </a:p>
        </p:txBody>
      </p:sp>
      <p:sp>
        <p:nvSpPr>
          <p:cNvPr id="4" name="內容版面配置區 3"/>
          <p:cNvSpPr>
            <a:spLocks noGrp="1"/>
          </p:cNvSpPr>
          <p:nvPr>
            <p:ph sz="quarter" idx="13"/>
          </p:nvPr>
        </p:nvSpPr>
        <p:spPr>
          <a:xfrm>
            <a:off x="2051720" y="980728"/>
            <a:ext cx="6192688" cy="5400600"/>
          </a:xfrm>
        </p:spPr>
        <p:txBody>
          <a:bodyPr>
            <a:normAutofit fontScale="92500" lnSpcReduction="10000"/>
          </a:bodyPr>
          <a:lstStyle/>
          <a:p>
            <a:pPr marL="45720" indent="0">
              <a:buNone/>
            </a:pPr>
            <a:r>
              <a:rPr lang="zh-TW" altLang="en-US" sz="2400" dirty="0" smtClean="0">
                <a:solidFill>
                  <a:schemeClr val="tx1"/>
                </a:solidFill>
              </a:rPr>
              <a:t>摘要</a:t>
            </a:r>
            <a:endParaRPr lang="en-US" altLang="zh-TW" sz="2400" dirty="0" smtClean="0">
              <a:solidFill>
                <a:schemeClr val="tx1"/>
              </a:solidFill>
            </a:endParaRPr>
          </a:p>
          <a:p>
            <a:pPr marL="45720" indent="0">
              <a:buNone/>
            </a:pPr>
            <a:r>
              <a:rPr lang="zh-TW" altLang="zh-TW" sz="2400" dirty="0" smtClean="0">
                <a:solidFill>
                  <a:schemeClr val="tx1"/>
                </a:solidFill>
              </a:rPr>
              <a:t>第一章</a:t>
            </a:r>
            <a:r>
              <a:rPr lang="zh-TW" altLang="en-US" sz="2400" dirty="0">
                <a:solidFill>
                  <a:schemeClr val="tx1"/>
                </a:solidFill>
              </a:rPr>
              <a:t>　</a:t>
            </a:r>
            <a:r>
              <a:rPr lang="zh-TW" altLang="zh-TW" sz="2400" dirty="0" smtClean="0">
                <a:solidFill>
                  <a:schemeClr val="tx1"/>
                </a:solidFill>
              </a:rPr>
              <a:t>研究計劃</a:t>
            </a:r>
            <a:endParaRPr lang="en-US" altLang="zh-TW" sz="2400" dirty="0" smtClean="0">
              <a:solidFill>
                <a:schemeClr val="tx1"/>
              </a:solidFill>
            </a:endParaRPr>
          </a:p>
          <a:p>
            <a:pPr marL="45720" indent="0">
              <a:buNone/>
            </a:pPr>
            <a:r>
              <a:rPr lang="en-US" altLang="zh-TW" sz="1200" dirty="0" smtClean="0">
                <a:solidFill>
                  <a:schemeClr val="tx1"/>
                </a:solidFill>
              </a:rPr>
              <a:t>	</a:t>
            </a:r>
            <a:r>
              <a:rPr lang="zh-TW" altLang="en-US" sz="1200" dirty="0" smtClean="0">
                <a:solidFill>
                  <a:schemeClr val="tx1"/>
                </a:solidFill>
              </a:rPr>
              <a:t>　　　  </a:t>
            </a:r>
            <a:r>
              <a:rPr lang="en-US" altLang="zh-TW" sz="1700" dirty="0" smtClean="0">
                <a:solidFill>
                  <a:schemeClr val="tx1"/>
                </a:solidFill>
              </a:rPr>
              <a:t>1.1 </a:t>
            </a:r>
            <a:r>
              <a:rPr lang="zh-TW" altLang="zh-TW" sz="1700" dirty="0">
                <a:solidFill>
                  <a:schemeClr val="tx1"/>
                </a:solidFill>
              </a:rPr>
              <a:t>研究動機</a:t>
            </a:r>
          </a:p>
          <a:p>
            <a:pPr marL="45720" indent="0">
              <a:buNone/>
            </a:pPr>
            <a:r>
              <a:rPr lang="en-US" altLang="zh-TW" sz="1700" dirty="0" smtClean="0">
                <a:solidFill>
                  <a:schemeClr val="tx1"/>
                </a:solidFill>
              </a:rPr>
              <a:t>	</a:t>
            </a:r>
            <a:r>
              <a:rPr lang="zh-TW" altLang="en-US" sz="1700" dirty="0" smtClean="0">
                <a:solidFill>
                  <a:schemeClr val="tx1"/>
                </a:solidFill>
              </a:rPr>
              <a:t>　　  </a:t>
            </a:r>
            <a:r>
              <a:rPr lang="en-US" altLang="zh-TW" sz="1700" dirty="0" smtClean="0">
                <a:solidFill>
                  <a:schemeClr val="tx1"/>
                </a:solidFill>
              </a:rPr>
              <a:t>1.2</a:t>
            </a:r>
            <a:r>
              <a:rPr lang="zh-TW" altLang="zh-TW" sz="1700" dirty="0" smtClean="0">
                <a:solidFill>
                  <a:schemeClr val="tx1"/>
                </a:solidFill>
              </a:rPr>
              <a:t>研究</a:t>
            </a:r>
            <a:r>
              <a:rPr lang="zh-TW" altLang="zh-TW" sz="1700" dirty="0">
                <a:solidFill>
                  <a:schemeClr val="tx1"/>
                </a:solidFill>
              </a:rPr>
              <a:t>目的</a:t>
            </a:r>
          </a:p>
          <a:p>
            <a:pPr marL="45720" indent="0">
              <a:buNone/>
            </a:pPr>
            <a:r>
              <a:rPr lang="en-US" altLang="zh-TW" sz="1700" dirty="0" smtClean="0">
                <a:solidFill>
                  <a:schemeClr val="tx1"/>
                </a:solidFill>
              </a:rPr>
              <a:t>	</a:t>
            </a:r>
            <a:r>
              <a:rPr lang="zh-TW" altLang="en-US" sz="1700" dirty="0" smtClean="0">
                <a:solidFill>
                  <a:schemeClr val="tx1"/>
                </a:solidFill>
              </a:rPr>
              <a:t>　　  </a:t>
            </a:r>
            <a:r>
              <a:rPr lang="en-US" altLang="zh-TW" sz="1700" dirty="0" smtClean="0">
                <a:solidFill>
                  <a:schemeClr val="tx1"/>
                </a:solidFill>
              </a:rPr>
              <a:t>1.3 </a:t>
            </a:r>
            <a:r>
              <a:rPr lang="zh-TW" altLang="zh-TW" sz="1700" dirty="0">
                <a:solidFill>
                  <a:schemeClr val="tx1"/>
                </a:solidFill>
              </a:rPr>
              <a:t>研究限制</a:t>
            </a:r>
          </a:p>
          <a:p>
            <a:pPr marL="45720" indent="0">
              <a:buNone/>
            </a:pPr>
            <a:r>
              <a:rPr lang="zh-TW" altLang="zh-TW" sz="2400" dirty="0">
                <a:solidFill>
                  <a:schemeClr val="tx1"/>
                </a:solidFill>
              </a:rPr>
              <a:t>第二</a:t>
            </a:r>
            <a:r>
              <a:rPr lang="zh-TW" altLang="zh-TW" sz="2400" dirty="0" smtClean="0">
                <a:solidFill>
                  <a:schemeClr val="tx1"/>
                </a:solidFill>
              </a:rPr>
              <a:t>章</a:t>
            </a:r>
            <a:r>
              <a:rPr lang="zh-TW" altLang="en-US" sz="2400" dirty="0" smtClean="0">
                <a:solidFill>
                  <a:schemeClr val="tx1"/>
                </a:solidFill>
              </a:rPr>
              <a:t>　</a:t>
            </a:r>
            <a:r>
              <a:rPr lang="zh-TW" altLang="zh-TW" sz="2400" dirty="0" smtClean="0">
                <a:solidFill>
                  <a:schemeClr val="tx1"/>
                </a:solidFill>
              </a:rPr>
              <a:t>認識</a:t>
            </a:r>
            <a:r>
              <a:rPr lang="en-US" altLang="zh-TW" sz="2400" dirty="0">
                <a:solidFill>
                  <a:schemeClr val="tx1"/>
                </a:solidFill>
              </a:rPr>
              <a:t>RQ-HUNO</a:t>
            </a:r>
            <a:r>
              <a:rPr lang="zh-TW" altLang="zh-TW" sz="2400" dirty="0" smtClean="0">
                <a:solidFill>
                  <a:schemeClr val="tx1"/>
                </a:solidFill>
              </a:rPr>
              <a:t>機器人</a:t>
            </a:r>
            <a:endParaRPr lang="en-US" altLang="zh-TW" sz="2400" dirty="0" smtClean="0">
              <a:solidFill>
                <a:schemeClr val="tx1"/>
              </a:solidFill>
            </a:endParaRPr>
          </a:p>
          <a:p>
            <a:pPr marL="45720" indent="0">
              <a:buNone/>
            </a:pPr>
            <a:r>
              <a:rPr lang="zh-TW" altLang="zh-TW" sz="2400" dirty="0">
                <a:solidFill>
                  <a:schemeClr val="tx1"/>
                </a:solidFill>
              </a:rPr>
              <a:t>第三</a:t>
            </a:r>
            <a:r>
              <a:rPr lang="zh-TW" altLang="zh-TW" sz="2400" dirty="0" smtClean="0">
                <a:solidFill>
                  <a:schemeClr val="tx1"/>
                </a:solidFill>
              </a:rPr>
              <a:t>章</a:t>
            </a:r>
            <a:r>
              <a:rPr lang="zh-TW" altLang="en-US" sz="2400" dirty="0" smtClean="0">
                <a:solidFill>
                  <a:schemeClr val="tx1"/>
                </a:solidFill>
              </a:rPr>
              <a:t>　</a:t>
            </a:r>
            <a:r>
              <a:rPr lang="zh-TW" altLang="zh-TW" sz="2400" dirty="0" smtClean="0">
                <a:solidFill>
                  <a:schemeClr val="tx1"/>
                </a:solidFill>
              </a:rPr>
              <a:t>軟體</a:t>
            </a:r>
            <a:r>
              <a:rPr lang="zh-TW" altLang="zh-TW" sz="2400" dirty="0">
                <a:solidFill>
                  <a:schemeClr val="tx1"/>
                </a:solidFill>
              </a:rPr>
              <a:t>介紹與</a:t>
            </a:r>
            <a:r>
              <a:rPr lang="zh-TW" altLang="zh-TW" sz="2400" dirty="0" smtClean="0">
                <a:solidFill>
                  <a:schemeClr val="tx1"/>
                </a:solidFill>
              </a:rPr>
              <a:t>應用</a:t>
            </a:r>
            <a:endParaRPr lang="en-US" altLang="zh-TW" sz="2400" dirty="0" smtClean="0">
              <a:solidFill>
                <a:schemeClr val="tx1"/>
              </a:solidFill>
            </a:endParaRPr>
          </a:p>
          <a:p>
            <a:pPr marL="45720" indent="0">
              <a:buNone/>
            </a:pPr>
            <a:r>
              <a:rPr lang="en-US" altLang="zh-TW" sz="1200" dirty="0" smtClean="0">
                <a:solidFill>
                  <a:schemeClr val="tx1"/>
                </a:solidFill>
              </a:rPr>
              <a:t>	</a:t>
            </a:r>
            <a:r>
              <a:rPr lang="zh-TW" altLang="en-US" sz="1200" dirty="0" smtClean="0">
                <a:solidFill>
                  <a:schemeClr val="tx1"/>
                </a:solidFill>
              </a:rPr>
              <a:t>　　 　  </a:t>
            </a:r>
            <a:r>
              <a:rPr lang="en-US" altLang="zh-TW" sz="1700" dirty="0" smtClean="0">
                <a:solidFill>
                  <a:schemeClr val="tx1"/>
                </a:solidFill>
              </a:rPr>
              <a:t>3.1 </a:t>
            </a:r>
            <a:r>
              <a:rPr lang="en-US" altLang="zh-TW" sz="1700" dirty="0" err="1">
                <a:solidFill>
                  <a:schemeClr val="tx1"/>
                </a:solidFill>
              </a:rPr>
              <a:t>MotionBuilder</a:t>
            </a:r>
            <a:r>
              <a:rPr lang="zh-TW" altLang="zh-TW" sz="1700" dirty="0">
                <a:solidFill>
                  <a:schemeClr val="tx1"/>
                </a:solidFill>
              </a:rPr>
              <a:t>介紹</a:t>
            </a:r>
          </a:p>
          <a:p>
            <a:pPr marL="45720" indent="0">
              <a:buNone/>
            </a:pPr>
            <a:r>
              <a:rPr lang="en-US" altLang="zh-TW" sz="1700" dirty="0" smtClean="0">
                <a:solidFill>
                  <a:schemeClr val="tx1"/>
                </a:solidFill>
              </a:rPr>
              <a:t>	</a:t>
            </a:r>
            <a:r>
              <a:rPr lang="zh-TW" altLang="en-US" sz="1700" dirty="0" smtClean="0">
                <a:solidFill>
                  <a:schemeClr val="tx1"/>
                </a:solidFill>
              </a:rPr>
              <a:t>　      </a:t>
            </a:r>
            <a:r>
              <a:rPr lang="en-US" altLang="zh-TW" sz="1700" dirty="0" smtClean="0">
                <a:solidFill>
                  <a:schemeClr val="tx1"/>
                </a:solidFill>
              </a:rPr>
              <a:t>3.2 </a:t>
            </a:r>
            <a:r>
              <a:rPr lang="en-US" altLang="zh-TW" sz="1700" dirty="0" err="1">
                <a:solidFill>
                  <a:schemeClr val="tx1"/>
                </a:solidFill>
              </a:rPr>
              <a:t>RoboBuilder</a:t>
            </a:r>
            <a:r>
              <a:rPr lang="en-US" altLang="zh-TW" sz="1700" dirty="0">
                <a:solidFill>
                  <a:schemeClr val="tx1"/>
                </a:solidFill>
              </a:rPr>
              <a:t> Tool</a:t>
            </a:r>
            <a:r>
              <a:rPr lang="zh-TW" altLang="zh-TW" sz="1700" dirty="0">
                <a:solidFill>
                  <a:schemeClr val="tx1"/>
                </a:solidFill>
              </a:rPr>
              <a:t>程式介紹</a:t>
            </a:r>
          </a:p>
          <a:p>
            <a:pPr marL="45720" indent="0">
              <a:buNone/>
            </a:pPr>
            <a:r>
              <a:rPr lang="en-US" altLang="zh-TW" sz="1700" dirty="0" smtClean="0">
                <a:solidFill>
                  <a:schemeClr val="tx1"/>
                </a:solidFill>
              </a:rPr>
              <a:t>	</a:t>
            </a:r>
            <a:r>
              <a:rPr lang="zh-TW" altLang="en-US" sz="1700" dirty="0" smtClean="0">
                <a:solidFill>
                  <a:schemeClr val="tx1"/>
                </a:solidFill>
              </a:rPr>
              <a:t>　      </a:t>
            </a:r>
            <a:r>
              <a:rPr lang="en-US" altLang="zh-TW" sz="1700" dirty="0" smtClean="0">
                <a:solidFill>
                  <a:schemeClr val="tx1"/>
                </a:solidFill>
              </a:rPr>
              <a:t>3.3 </a:t>
            </a:r>
            <a:r>
              <a:rPr lang="en-US" altLang="zh-TW" sz="1700" dirty="0" err="1" smtClean="0">
                <a:solidFill>
                  <a:schemeClr val="tx1"/>
                </a:solidFill>
              </a:rPr>
              <a:t>MotionBuilder</a:t>
            </a:r>
            <a:r>
              <a:rPr lang="zh-TW" altLang="en-US" sz="1700" dirty="0" smtClean="0">
                <a:solidFill>
                  <a:schemeClr val="tx1"/>
                </a:solidFill>
              </a:rPr>
              <a:t>編輯動作</a:t>
            </a:r>
            <a:r>
              <a:rPr lang="zh-TW" altLang="zh-TW" sz="1700" dirty="0" smtClean="0">
                <a:solidFill>
                  <a:schemeClr val="tx1"/>
                </a:solidFill>
              </a:rPr>
              <a:t>過程</a:t>
            </a:r>
            <a:endParaRPr lang="en-US" altLang="zh-TW" sz="1700" dirty="0" smtClean="0">
              <a:solidFill>
                <a:schemeClr val="tx1"/>
              </a:solidFill>
            </a:endParaRPr>
          </a:p>
          <a:p>
            <a:pPr marL="45720" indent="0">
              <a:buNone/>
            </a:pPr>
            <a:r>
              <a:rPr lang="zh-TW" altLang="zh-TW" sz="2400" dirty="0">
                <a:solidFill>
                  <a:schemeClr val="tx1"/>
                </a:solidFill>
              </a:rPr>
              <a:t>第四章　劇本編撰與</a:t>
            </a:r>
            <a:r>
              <a:rPr lang="zh-TW" altLang="zh-TW" sz="2400" dirty="0" smtClean="0">
                <a:solidFill>
                  <a:schemeClr val="tx1"/>
                </a:solidFill>
              </a:rPr>
              <a:t>構想</a:t>
            </a:r>
            <a:endParaRPr lang="en-US" altLang="zh-TW" sz="2400" dirty="0" smtClean="0">
              <a:solidFill>
                <a:schemeClr val="tx1"/>
              </a:solidFill>
            </a:endParaRPr>
          </a:p>
          <a:p>
            <a:pPr marL="45720" indent="0">
              <a:buNone/>
            </a:pPr>
            <a:r>
              <a:rPr lang="zh-TW" altLang="zh-TW" sz="2400" dirty="0" smtClean="0">
                <a:solidFill>
                  <a:schemeClr val="tx1"/>
                </a:solidFill>
              </a:rPr>
              <a:t>第五</a:t>
            </a:r>
            <a:r>
              <a:rPr lang="zh-TW" altLang="zh-TW" sz="2400" dirty="0">
                <a:solidFill>
                  <a:schemeClr val="tx1"/>
                </a:solidFill>
              </a:rPr>
              <a:t>章　</a:t>
            </a:r>
            <a:r>
              <a:rPr lang="en-US" altLang="zh-TW" sz="2400" dirty="0">
                <a:solidFill>
                  <a:schemeClr val="tx1"/>
                </a:solidFill>
              </a:rPr>
              <a:t>APP</a:t>
            </a:r>
            <a:r>
              <a:rPr lang="zh-TW" altLang="zh-TW" sz="2400" dirty="0">
                <a:solidFill>
                  <a:schemeClr val="tx1"/>
                </a:solidFill>
              </a:rPr>
              <a:t>設計</a:t>
            </a:r>
            <a:r>
              <a:rPr lang="zh-TW" altLang="zh-TW" sz="2400" dirty="0" smtClean="0">
                <a:solidFill>
                  <a:schemeClr val="tx1"/>
                </a:solidFill>
              </a:rPr>
              <a:t>修改</a:t>
            </a:r>
            <a:endParaRPr lang="en-US" altLang="zh-TW" sz="2400" dirty="0" smtClean="0">
              <a:solidFill>
                <a:schemeClr val="tx1"/>
              </a:solidFill>
            </a:endParaRPr>
          </a:p>
          <a:p>
            <a:pPr marL="45720" indent="0">
              <a:buNone/>
            </a:pPr>
            <a:r>
              <a:rPr lang="zh-TW" altLang="zh-TW" sz="2400" dirty="0">
                <a:solidFill>
                  <a:schemeClr val="tx1"/>
                </a:solidFill>
              </a:rPr>
              <a:t>第六章　結論與未來</a:t>
            </a:r>
            <a:r>
              <a:rPr lang="zh-TW" altLang="zh-TW" sz="2400" dirty="0" smtClean="0">
                <a:solidFill>
                  <a:schemeClr val="tx1"/>
                </a:solidFill>
              </a:rPr>
              <a:t>發展</a:t>
            </a:r>
            <a:endParaRPr lang="en-US" altLang="zh-TW" sz="2400" dirty="0" smtClean="0">
              <a:solidFill>
                <a:schemeClr val="tx1"/>
              </a:solidFill>
            </a:endParaRPr>
          </a:p>
          <a:p>
            <a:pPr marL="45720" indent="0">
              <a:buNone/>
            </a:pPr>
            <a:r>
              <a:rPr lang="zh-TW" altLang="en-US" sz="2400" dirty="0">
                <a:solidFill>
                  <a:schemeClr val="tx1"/>
                </a:solidFill>
              </a:rPr>
              <a:t>心得</a:t>
            </a:r>
            <a:endParaRPr lang="zh-TW" altLang="zh-TW" sz="2400" dirty="0">
              <a:solidFill>
                <a:schemeClr val="tx1"/>
              </a:solidFill>
            </a:endParaRPr>
          </a:p>
          <a:p>
            <a:endParaRPr lang="zh-TW" altLang="en-US" b="1" dirty="0">
              <a:solidFill>
                <a:schemeClr val="tx1"/>
              </a:solidFill>
            </a:endParaRPr>
          </a:p>
        </p:txBody>
      </p:sp>
    </p:spTree>
    <p:extLst>
      <p:ext uri="{BB962C8B-B14F-4D97-AF65-F5344CB8AC3E}">
        <p14:creationId xmlns:p14="http://schemas.microsoft.com/office/powerpoint/2010/main" val="2047616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20</a:t>
            </a:fld>
            <a:endParaRPr lang="zh-TW" altLang="en-US"/>
          </a:p>
        </p:txBody>
      </p:sp>
      <p:sp>
        <p:nvSpPr>
          <p:cNvPr id="3" name="標題 2"/>
          <p:cNvSpPr>
            <a:spLocks noGrp="1"/>
          </p:cNvSpPr>
          <p:nvPr>
            <p:ph type="title"/>
          </p:nvPr>
        </p:nvSpPr>
        <p:spPr>
          <a:xfrm>
            <a:off x="107504" y="188640"/>
            <a:ext cx="8856984" cy="1152128"/>
          </a:xfrm>
        </p:spPr>
        <p:txBody>
          <a:bodyPr/>
          <a:lstStyle/>
          <a:p>
            <a:pPr algn="l"/>
            <a:r>
              <a:rPr lang="zh-TW" altLang="zh-TW" dirty="0">
                <a:effectLst/>
              </a:rPr>
              <a:t>第三章 </a:t>
            </a:r>
            <a:r>
              <a:rPr lang="zh-TW" altLang="zh-TW" dirty="0" smtClean="0">
                <a:effectLst/>
              </a:rPr>
              <a:t>軟體</a:t>
            </a:r>
            <a:r>
              <a:rPr lang="zh-TW" altLang="zh-TW" dirty="0">
                <a:effectLst/>
              </a:rPr>
              <a:t>介紹與應用</a:t>
            </a:r>
            <a:endParaRPr lang="zh-TW" altLang="en-US" dirty="0"/>
          </a:p>
        </p:txBody>
      </p:sp>
      <p:pic>
        <p:nvPicPr>
          <p:cNvPr id="5" name="圖片 4" descr="C:\Users\Red GG\Desktop\專題圖\49.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80619"/>
            <a:ext cx="4104456" cy="3024336"/>
          </a:xfrm>
          <a:prstGeom prst="rect">
            <a:avLst/>
          </a:prstGeom>
          <a:noFill/>
          <a:ln>
            <a:noFill/>
          </a:ln>
        </p:spPr>
      </p:pic>
      <p:pic>
        <p:nvPicPr>
          <p:cNvPr id="6" name="圖片 5" descr="C:\Users\Red GG\Desktop\專題圖\50.jpg"/>
          <p:cNvPicPr/>
          <p:nvPr/>
        </p:nvPicPr>
        <p:blipFill>
          <a:blip r:embed="rId3">
            <a:extLst>
              <a:ext uri="{28A0092B-C50C-407E-A947-70E740481C1C}">
                <a14:useLocalDpi xmlns:a14="http://schemas.microsoft.com/office/drawing/2010/main" val="0"/>
              </a:ext>
            </a:extLst>
          </a:blip>
          <a:srcRect/>
          <a:stretch>
            <a:fillRect/>
          </a:stretch>
        </p:blipFill>
        <p:spPr bwMode="auto">
          <a:xfrm>
            <a:off x="4644007" y="2636912"/>
            <a:ext cx="4236901" cy="2959621"/>
          </a:xfrm>
          <a:prstGeom prst="rect">
            <a:avLst/>
          </a:prstGeom>
          <a:noFill/>
          <a:ln>
            <a:noFill/>
          </a:ln>
        </p:spPr>
      </p:pic>
      <p:sp>
        <p:nvSpPr>
          <p:cNvPr id="7" name="矩形 6"/>
          <p:cNvSpPr/>
          <p:nvPr/>
        </p:nvSpPr>
        <p:spPr>
          <a:xfrm>
            <a:off x="251520" y="4753450"/>
            <a:ext cx="4499991" cy="646331"/>
          </a:xfrm>
          <a:prstGeom prst="rect">
            <a:avLst/>
          </a:prstGeom>
        </p:spPr>
        <p:txBody>
          <a:bodyPr wrap="square">
            <a:spAutoFit/>
          </a:bodyPr>
          <a:lstStyle/>
          <a:p>
            <a:r>
              <a:rPr lang="zh-TW" altLang="zh-TW" dirty="0" smtClean="0"/>
              <a:t>利用</a:t>
            </a:r>
            <a:r>
              <a:rPr lang="zh-TW" altLang="zh-TW" dirty="0"/>
              <a:t>手動編輯機器人動作，完成後按</a:t>
            </a:r>
            <a:r>
              <a:rPr lang="en-US" altLang="zh-TW" dirty="0"/>
              <a:t>Capture</a:t>
            </a:r>
            <a:r>
              <a:rPr lang="zh-TW" altLang="zh-TW" dirty="0"/>
              <a:t>鍵紀錄動作</a:t>
            </a:r>
            <a:endParaRPr lang="zh-TW" altLang="en-US" dirty="0"/>
          </a:p>
        </p:txBody>
      </p:sp>
      <p:sp>
        <p:nvSpPr>
          <p:cNvPr id="8" name="矩形 7"/>
          <p:cNvSpPr/>
          <p:nvPr/>
        </p:nvSpPr>
        <p:spPr>
          <a:xfrm>
            <a:off x="4895265" y="5764614"/>
            <a:ext cx="3185487" cy="369332"/>
          </a:xfrm>
          <a:prstGeom prst="rect">
            <a:avLst/>
          </a:prstGeom>
        </p:spPr>
        <p:txBody>
          <a:bodyPr wrap="none">
            <a:spAutoFit/>
          </a:bodyPr>
          <a:lstStyle/>
          <a:p>
            <a:r>
              <a:rPr lang="zh-TW" altLang="zh-TW" dirty="0" smtClean="0"/>
              <a:t>將</a:t>
            </a:r>
            <a:r>
              <a:rPr lang="zh-TW" altLang="zh-TW" dirty="0"/>
              <a:t>每個步驟編輯合成一個動作</a:t>
            </a:r>
            <a:endParaRPr lang="zh-TW" altLang="en-US" dirty="0"/>
          </a:p>
        </p:txBody>
      </p:sp>
    </p:spTree>
    <p:extLst>
      <p:ext uri="{BB962C8B-B14F-4D97-AF65-F5344CB8AC3E}">
        <p14:creationId xmlns:p14="http://schemas.microsoft.com/office/powerpoint/2010/main" val="41311170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21</a:t>
            </a:fld>
            <a:endParaRPr lang="zh-TW" altLang="en-US"/>
          </a:p>
        </p:txBody>
      </p:sp>
      <p:sp>
        <p:nvSpPr>
          <p:cNvPr id="3" name="標題 2"/>
          <p:cNvSpPr>
            <a:spLocks noGrp="1"/>
          </p:cNvSpPr>
          <p:nvPr>
            <p:ph type="title"/>
          </p:nvPr>
        </p:nvSpPr>
        <p:spPr>
          <a:xfrm>
            <a:off x="107504" y="116632"/>
            <a:ext cx="8712968" cy="936104"/>
          </a:xfrm>
        </p:spPr>
        <p:txBody>
          <a:bodyPr/>
          <a:lstStyle/>
          <a:p>
            <a:pPr algn="l"/>
            <a:r>
              <a:rPr lang="zh-TW" altLang="zh-TW" dirty="0" smtClean="0">
                <a:effectLst/>
              </a:rPr>
              <a:t>第四章</a:t>
            </a:r>
            <a:r>
              <a:rPr lang="zh-TW" altLang="zh-TW" dirty="0">
                <a:effectLst/>
              </a:rPr>
              <a:t>　劇本編撰與構想</a:t>
            </a:r>
            <a:endParaRPr lang="zh-TW" altLang="en-US" dirty="0"/>
          </a:p>
        </p:txBody>
      </p:sp>
      <p:sp>
        <p:nvSpPr>
          <p:cNvPr id="4" name="內容版面配置區 3"/>
          <p:cNvSpPr>
            <a:spLocks noGrp="1"/>
          </p:cNvSpPr>
          <p:nvPr>
            <p:ph sz="quarter" idx="13"/>
          </p:nvPr>
        </p:nvSpPr>
        <p:spPr>
          <a:xfrm>
            <a:off x="539552" y="980728"/>
            <a:ext cx="8208912" cy="5616624"/>
          </a:xfrm>
        </p:spPr>
        <p:txBody>
          <a:bodyPr>
            <a:normAutofit fontScale="92500"/>
          </a:bodyPr>
          <a:lstStyle/>
          <a:p>
            <a:pPr>
              <a:lnSpc>
                <a:spcPct val="150000"/>
              </a:lnSpc>
            </a:pPr>
            <a:r>
              <a:rPr lang="zh-TW" altLang="zh-TW" sz="2700" b="1" dirty="0" smtClean="0">
                <a:solidFill>
                  <a:schemeClr val="tx1"/>
                </a:solidFill>
              </a:rPr>
              <a:t>劇本</a:t>
            </a:r>
            <a:r>
              <a:rPr lang="zh-TW" altLang="zh-TW" sz="2700" b="1" dirty="0">
                <a:solidFill>
                  <a:schemeClr val="tx1"/>
                </a:solidFill>
              </a:rPr>
              <a:t>大綱</a:t>
            </a:r>
          </a:p>
          <a:p>
            <a:pPr marL="45720" indent="0">
              <a:lnSpc>
                <a:spcPct val="150000"/>
              </a:lnSpc>
              <a:buNone/>
            </a:pPr>
            <a:r>
              <a:rPr lang="zh-TW" altLang="zh-TW" dirty="0">
                <a:solidFill>
                  <a:schemeClr val="tx1"/>
                </a:solidFill>
              </a:rPr>
              <a:t>　　劇本內容是以我們日常生活的對話及動作而編劇的，兩隻機器人分別為阿</a:t>
            </a:r>
            <a:r>
              <a:rPr lang="en-US" altLang="zh-TW" dirty="0">
                <a:solidFill>
                  <a:schemeClr val="tx1"/>
                </a:solidFill>
              </a:rPr>
              <a:t>Q</a:t>
            </a:r>
            <a:r>
              <a:rPr lang="zh-TW" altLang="zh-TW" dirty="0">
                <a:solidFill>
                  <a:schemeClr val="tx1"/>
                </a:solidFill>
              </a:rPr>
              <a:t>跟小白，兩個剛上亞洲大學的大一生，在上課前先逛</a:t>
            </a:r>
            <a:r>
              <a:rPr lang="zh-TW" altLang="zh-TW" dirty="0" smtClean="0">
                <a:solidFill>
                  <a:schemeClr val="tx1"/>
                </a:solidFill>
              </a:rPr>
              <a:t>了</a:t>
            </a:r>
            <a:r>
              <a:rPr lang="zh-TW" altLang="en-US" dirty="0" smtClean="0">
                <a:solidFill>
                  <a:schemeClr val="tx1"/>
                </a:solidFill>
              </a:rPr>
              <a:t>逛</a:t>
            </a:r>
            <a:r>
              <a:rPr lang="zh-TW" altLang="zh-TW" dirty="0" smtClean="0">
                <a:solidFill>
                  <a:schemeClr val="tx1"/>
                </a:solidFill>
              </a:rPr>
              <a:t>校園</a:t>
            </a:r>
            <a:r>
              <a:rPr lang="zh-TW" altLang="zh-TW" dirty="0">
                <a:solidFill>
                  <a:schemeClr val="tx1"/>
                </a:solidFill>
              </a:rPr>
              <a:t>，看到了漂亮的女生而被吸引過去</a:t>
            </a:r>
            <a:r>
              <a:rPr lang="zh-TW" altLang="zh-TW" dirty="0" smtClean="0">
                <a:solidFill>
                  <a:schemeClr val="tx1"/>
                </a:solidFill>
              </a:rPr>
              <a:t>，追丟</a:t>
            </a:r>
            <a:r>
              <a:rPr lang="zh-TW" altLang="en-US" dirty="0" smtClean="0">
                <a:solidFill>
                  <a:schemeClr val="tx1"/>
                </a:solidFill>
              </a:rPr>
              <a:t>了之後</a:t>
            </a:r>
            <a:r>
              <a:rPr lang="zh-TW" altLang="zh-TW" dirty="0" smtClean="0">
                <a:solidFill>
                  <a:schemeClr val="tx1"/>
                </a:solidFill>
              </a:rPr>
              <a:t>而</a:t>
            </a:r>
            <a:r>
              <a:rPr lang="zh-TW" altLang="zh-TW" dirty="0">
                <a:solidFill>
                  <a:schemeClr val="tx1"/>
                </a:solidFill>
              </a:rPr>
              <a:t>匆匆回去上課的</a:t>
            </a:r>
            <a:r>
              <a:rPr lang="zh-TW" altLang="zh-TW" dirty="0" smtClean="0">
                <a:solidFill>
                  <a:schemeClr val="tx1"/>
                </a:solidFill>
              </a:rPr>
              <a:t>劇情</a:t>
            </a:r>
            <a:r>
              <a:rPr lang="zh-TW" altLang="en-US" dirty="0" smtClean="0">
                <a:solidFill>
                  <a:schemeClr val="tx1"/>
                </a:solidFill>
              </a:rPr>
              <a:t>。</a:t>
            </a:r>
            <a:endParaRPr lang="zh-TW" altLang="zh-TW" dirty="0">
              <a:solidFill>
                <a:schemeClr val="tx1"/>
              </a:solidFill>
            </a:endParaRPr>
          </a:p>
          <a:p>
            <a:pPr>
              <a:lnSpc>
                <a:spcPct val="150000"/>
              </a:lnSpc>
            </a:pPr>
            <a:r>
              <a:rPr lang="zh-TW" altLang="zh-TW" sz="2700" b="1" dirty="0" smtClean="0">
                <a:solidFill>
                  <a:schemeClr val="tx1"/>
                </a:solidFill>
              </a:rPr>
              <a:t>動作</a:t>
            </a:r>
            <a:r>
              <a:rPr lang="zh-TW" altLang="zh-TW" sz="2700" b="1" dirty="0">
                <a:solidFill>
                  <a:schemeClr val="tx1"/>
                </a:solidFill>
              </a:rPr>
              <a:t>構想</a:t>
            </a:r>
          </a:p>
          <a:p>
            <a:pPr marL="45720" indent="0">
              <a:lnSpc>
                <a:spcPct val="150000"/>
              </a:lnSpc>
              <a:buNone/>
            </a:pPr>
            <a:r>
              <a:rPr lang="zh-TW" altLang="zh-TW" dirty="0">
                <a:solidFill>
                  <a:schemeClr val="tx1"/>
                </a:solidFill>
              </a:rPr>
              <a:t>　　動作方面是按照劇本上有哪些動作而修改編制的，一些動作無法做出來理想的，只能再去編輯劇本，像是原本有一個動作是阿</a:t>
            </a:r>
            <a:r>
              <a:rPr lang="en-US" altLang="zh-TW" dirty="0">
                <a:solidFill>
                  <a:schemeClr val="tx1"/>
                </a:solidFill>
              </a:rPr>
              <a:t>Q</a:t>
            </a:r>
            <a:r>
              <a:rPr lang="zh-TW" altLang="zh-TW" dirty="0">
                <a:solidFill>
                  <a:schemeClr val="tx1"/>
                </a:solidFill>
              </a:rPr>
              <a:t>舉手做出俯瞰的姿勢，因為機器人無法做出這個動作，所以無法完美呈現出俯瞰的姿勢</a:t>
            </a:r>
            <a:r>
              <a:rPr lang="en-US" altLang="zh-TW" dirty="0">
                <a:solidFill>
                  <a:schemeClr val="tx1"/>
                </a:solidFill>
              </a:rPr>
              <a:t>,</a:t>
            </a:r>
            <a:r>
              <a:rPr lang="zh-TW" altLang="zh-TW" dirty="0">
                <a:solidFill>
                  <a:schemeClr val="tx1"/>
                </a:solidFill>
              </a:rPr>
              <a:t>所以我們只好再另外想一個動作</a:t>
            </a:r>
            <a:r>
              <a:rPr lang="en-US" altLang="zh-TW" dirty="0">
                <a:solidFill>
                  <a:schemeClr val="tx1"/>
                </a:solidFill>
              </a:rPr>
              <a:t>,</a:t>
            </a:r>
            <a:r>
              <a:rPr lang="zh-TW" altLang="zh-TW" dirty="0">
                <a:solidFill>
                  <a:schemeClr val="tx1"/>
                </a:solidFill>
              </a:rPr>
              <a:t>我們就盡可能的從機器人能做出來的動作再去做變化。</a:t>
            </a:r>
          </a:p>
        </p:txBody>
      </p:sp>
    </p:spTree>
    <p:extLst>
      <p:ext uri="{BB962C8B-B14F-4D97-AF65-F5344CB8AC3E}">
        <p14:creationId xmlns:p14="http://schemas.microsoft.com/office/powerpoint/2010/main" val="187581540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22</a:t>
            </a:fld>
            <a:endParaRPr lang="zh-TW" altLang="en-US"/>
          </a:p>
        </p:txBody>
      </p:sp>
      <p:sp>
        <p:nvSpPr>
          <p:cNvPr id="5" name="標題 2"/>
          <p:cNvSpPr>
            <a:spLocks noGrp="1"/>
          </p:cNvSpPr>
          <p:nvPr>
            <p:ph type="title"/>
          </p:nvPr>
        </p:nvSpPr>
        <p:spPr>
          <a:xfrm>
            <a:off x="179512" y="116632"/>
            <a:ext cx="6552728" cy="936104"/>
          </a:xfrm>
        </p:spPr>
        <p:txBody>
          <a:bodyPr/>
          <a:lstStyle/>
          <a:p>
            <a:r>
              <a:rPr lang="zh-TW" altLang="zh-TW" dirty="0" smtClean="0">
                <a:effectLst/>
              </a:rPr>
              <a:t>第五章</a:t>
            </a:r>
            <a:r>
              <a:rPr lang="zh-TW" altLang="zh-TW" dirty="0">
                <a:effectLst/>
              </a:rPr>
              <a:t>　</a:t>
            </a:r>
            <a:r>
              <a:rPr lang="en-US" altLang="zh-TW" dirty="0">
                <a:effectLst/>
              </a:rPr>
              <a:t>APP</a:t>
            </a:r>
            <a:r>
              <a:rPr lang="zh-TW" altLang="zh-TW" dirty="0">
                <a:effectLst/>
              </a:rPr>
              <a:t>設計修改</a:t>
            </a:r>
          </a:p>
        </p:txBody>
      </p:sp>
      <p:sp>
        <p:nvSpPr>
          <p:cNvPr id="6" name="矩形 5"/>
          <p:cNvSpPr/>
          <p:nvPr/>
        </p:nvSpPr>
        <p:spPr>
          <a:xfrm>
            <a:off x="683568" y="1700808"/>
            <a:ext cx="8064896" cy="3647152"/>
          </a:xfrm>
          <a:prstGeom prst="rect">
            <a:avLst/>
          </a:prstGeom>
        </p:spPr>
        <p:txBody>
          <a:bodyPr wrap="square">
            <a:spAutoFit/>
          </a:bodyPr>
          <a:lstStyle/>
          <a:p>
            <a:pPr>
              <a:lnSpc>
                <a:spcPct val="150000"/>
              </a:lnSpc>
            </a:pPr>
            <a:r>
              <a:rPr lang="zh-TW" altLang="zh-TW" sz="2200" dirty="0"/>
              <a:t>　　</a:t>
            </a:r>
            <a:r>
              <a:rPr lang="en-US" altLang="zh-TW" sz="2200" dirty="0"/>
              <a:t>App</a:t>
            </a:r>
            <a:r>
              <a:rPr lang="zh-TW" altLang="zh-TW" sz="2200" dirty="0"/>
              <a:t>部份我們是參考網路上的範例，詢問老師而加以修改，「</a:t>
            </a:r>
            <a:r>
              <a:rPr lang="en-US" altLang="zh-TW" sz="2200" dirty="0" err="1"/>
              <a:t>MotionBuilder</a:t>
            </a:r>
            <a:r>
              <a:rPr lang="zh-TW" altLang="zh-TW" sz="2200" dirty="0"/>
              <a:t>」本身在</a:t>
            </a:r>
            <a:r>
              <a:rPr lang="en-US" altLang="zh-TW" sz="2200" dirty="0"/>
              <a:t>Google Play</a:t>
            </a:r>
            <a:r>
              <a:rPr lang="zh-TW" altLang="zh-TW" sz="2200" dirty="0"/>
              <a:t>商店中也有上架他們的官方</a:t>
            </a:r>
            <a:r>
              <a:rPr lang="en-US" altLang="zh-TW" sz="2200" dirty="0"/>
              <a:t>App</a:t>
            </a:r>
            <a:r>
              <a:rPr lang="zh-TW" altLang="zh-TW" sz="2200" dirty="0"/>
              <a:t>，可以用藍牙連接機器人，而我們的</a:t>
            </a:r>
            <a:r>
              <a:rPr lang="en-US" altLang="zh-TW" sz="2200" dirty="0"/>
              <a:t>App</a:t>
            </a:r>
            <a:r>
              <a:rPr lang="zh-TW" altLang="zh-TW" sz="2200" dirty="0"/>
              <a:t>也是可以連接</a:t>
            </a:r>
            <a:r>
              <a:rPr lang="en-US" altLang="zh-TW" sz="2200" dirty="0"/>
              <a:t>RQ-HUNO</a:t>
            </a:r>
            <a:r>
              <a:rPr lang="zh-TW" altLang="zh-TW" sz="2200" dirty="0"/>
              <a:t>機器人上的藍牙晶片來連線機器人。使用</a:t>
            </a:r>
            <a:r>
              <a:rPr lang="en-US" altLang="zh-TW" sz="2200" dirty="0"/>
              <a:t>eclipse</a:t>
            </a:r>
            <a:r>
              <a:rPr lang="zh-TW" altLang="zh-TW" sz="2200" dirty="0"/>
              <a:t>程式裡的</a:t>
            </a:r>
            <a:r>
              <a:rPr lang="en-US" altLang="zh-TW" sz="2200" dirty="0"/>
              <a:t>Android</a:t>
            </a:r>
            <a:r>
              <a:rPr lang="zh-TW" altLang="zh-TW" sz="2200" dirty="0"/>
              <a:t>專案，在</a:t>
            </a:r>
            <a:r>
              <a:rPr lang="en-US" altLang="zh-TW" sz="2200" dirty="0"/>
              <a:t>main.xml</a:t>
            </a:r>
            <a:r>
              <a:rPr lang="zh-TW" altLang="zh-TW" sz="2200" dirty="0"/>
              <a:t>上做編輯，設定每個按鈕對應到機器人的燒錄位置，並命名，最後儲存檔案並打包製作成</a:t>
            </a:r>
            <a:r>
              <a:rPr lang="en-US" altLang="zh-TW" sz="2200" dirty="0" err="1"/>
              <a:t>apk</a:t>
            </a:r>
            <a:r>
              <a:rPr lang="zh-TW" altLang="zh-TW" sz="2200" dirty="0"/>
              <a:t>檔，可以在手機上直接做安裝與</a:t>
            </a:r>
            <a:r>
              <a:rPr lang="zh-TW" altLang="zh-TW" sz="2200" dirty="0" smtClean="0"/>
              <a:t>執行</a:t>
            </a:r>
            <a:r>
              <a:rPr lang="zh-TW" altLang="en-US" sz="2200" dirty="0" smtClean="0"/>
              <a:t>。</a:t>
            </a:r>
            <a:endParaRPr lang="zh-TW" altLang="zh-TW" sz="2200" dirty="0"/>
          </a:p>
        </p:txBody>
      </p:sp>
    </p:spTree>
    <p:extLst>
      <p:ext uri="{BB962C8B-B14F-4D97-AF65-F5344CB8AC3E}">
        <p14:creationId xmlns:p14="http://schemas.microsoft.com/office/powerpoint/2010/main" val="261014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23</a:t>
            </a:fld>
            <a:endParaRPr lang="zh-TW" altLang="en-US"/>
          </a:p>
        </p:txBody>
      </p:sp>
      <p:pic>
        <p:nvPicPr>
          <p:cNvPr id="1026" name="Picture 2" descr="C:\Users\Red GG\Desktop\新專題\專題完整\專題圖\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9193"/>
            <a:ext cx="7200800" cy="65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48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mtClean="0"/>
              <a:t>24</a:t>
            </a:fld>
            <a:endParaRPr lang="zh-TW" altLang="en-US"/>
          </a:p>
        </p:txBody>
      </p:sp>
      <p:pic>
        <p:nvPicPr>
          <p:cNvPr id="2052" name="Picture 4" descr="C:\Users\Red GG\Desktop\1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056784" cy="654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88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3779912" y="6165304"/>
            <a:ext cx="1828800" cy="365125"/>
          </a:xfrm>
        </p:spPr>
        <p:txBody>
          <a:bodyPr/>
          <a:lstStyle/>
          <a:p>
            <a:fld id="{E560F998-F487-494D-8D36-3AF055DAA35F}" type="slidenum">
              <a:rPr lang="zh-TW" altLang="en-US" sz="1600"/>
              <a:t>25</a:t>
            </a:fld>
            <a:endParaRPr lang="zh-TW" altLang="en-US" sz="1600" dirty="0"/>
          </a:p>
        </p:txBody>
      </p:sp>
      <p:sp>
        <p:nvSpPr>
          <p:cNvPr id="3" name="標題 2"/>
          <p:cNvSpPr>
            <a:spLocks noGrp="1"/>
          </p:cNvSpPr>
          <p:nvPr>
            <p:ph type="title"/>
          </p:nvPr>
        </p:nvSpPr>
        <p:spPr>
          <a:xfrm>
            <a:off x="179512" y="188640"/>
            <a:ext cx="8712968" cy="1008112"/>
          </a:xfrm>
        </p:spPr>
        <p:txBody>
          <a:bodyPr/>
          <a:lstStyle/>
          <a:p>
            <a:pPr algn="l"/>
            <a:r>
              <a:rPr lang="zh-TW" altLang="zh-TW" dirty="0">
                <a:effectLst/>
              </a:rPr>
              <a:t>第六章　結論與未來發展</a:t>
            </a:r>
            <a:endParaRPr lang="zh-TW" altLang="en-US" dirty="0"/>
          </a:p>
        </p:txBody>
      </p:sp>
      <p:sp>
        <p:nvSpPr>
          <p:cNvPr id="4" name="內容版面配置區 3"/>
          <p:cNvSpPr>
            <a:spLocks noGrp="1"/>
          </p:cNvSpPr>
          <p:nvPr>
            <p:ph sz="quarter" idx="13"/>
          </p:nvPr>
        </p:nvSpPr>
        <p:spPr>
          <a:xfrm>
            <a:off x="539552" y="1124744"/>
            <a:ext cx="8136904" cy="5184576"/>
          </a:xfrm>
        </p:spPr>
        <p:txBody>
          <a:bodyPr/>
          <a:lstStyle/>
          <a:p>
            <a:pPr>
              <a:lnSpc>
                <a:spcPct val="150000"/>
              </a:lnSpc>
            </a:pPr>
            <a:r>
              <a:rPr lang="zh-TW" altLang="zh-TW" sz="2700" b="1" dirty="0" smtClean="0">
                <a:solidFill>
                  <a:schemeClr val="tx1"/>
                </a:solidFill>
              </a:rPr>
              <a:t>結論</a:t>
            </a:r>
            <a:endParaRPr lang="en-US" altLang="zh-TW" sz="2700" b="1" dirty="0" smtClean="0">
              <a:solidFill>
                <a:schemeClr val="tx1"/>
              </a:solidFill>
            </a:endParaRPr>
          </a:p>
          <a:p>
            <a:pPr marL="45720" indent="0">
              <a:lnSpc>
                <a:spcPct val="150000"/>
              </a:lnSpc>
              <a:buNone/>
            </a:pPr>
            <a:r>
              <a:rPr lang="zh-TW" altLang="zh-TW" dirty="0">
                <a:solidFill>
                  <a:schemeClr val="tx1"/>
                </a:solidFill>
              </a:rPr>
              <a:t>　　</a:t>
            </a:r>
            <a:r>
              <a:rPr lang="en-US" altLang="zh-TW" dirty="0" smtClean="0">
                <a:solidFill>
                  <a:schemeClr val="tx1"/>
                </a:solidFill>
              </a:rPr>
              <a:t>RQ</a:t>
            </a:r>
            <a:r>
              <a:rPr lang="zh-TW" altLang="en-US" dirty="0" smtClean="0">
                <a:solidFill>
                  <a:schemeClr val="tx1"/>
                </a:solidFill>
              </a:rPr>
              <a:t>機器人其實可以做出多人性化的動作，但也因為馬達的限制所以許多動作的部分需要再做修改，</a:t>
            </a:r>
            <a:r>
              <a:rPr lang="en-US" altLang="zh-TW" dirty="0" smtClean="0">
                <a:solidFill>
                  <a:schemeClr val="tx1"/>
                </a:solidFill>
              </a:rPr>
              <a:t>APP</a:t>
            </a:r>
            <a:r>
              <a:rPr lang="zh-TW" altLang="en-US" dirty="0" smtClean="0">
                <a:solidFill>
                  <a:schemeClr val="tx1"/>
                </a:solidFill>
              </a:rPr>
              <a:t>程式的製作修改也讓這支</a:t>
            </a:r>
            <a:r>
              <a:rPr lang="en-US" altLang="zh-TW" dirty="0" smtClean="0">
                <a:solidFill>
                  <a:schemeClr val="tx1"/>
                </a:solidFill>
              </a:rPr>
              <a:t>APP</a:t>
            </a:r>
            <a:r>
              <a:rPr lang="zh-TW" altLang="en-US" dirty="0" smtClean="0">
                <a:solidFill>
                  <a:schemeClr val="tx1"/>
                </a:solidFill>
              </a:rPr>
              <a:t>程式屬於獨一無二為</a:t>
            </a:r>
            <a:r>
              <a:rPr lang="en-US" altLang="zh-TW" dirty="0" smtClean="0">
                <a:solidFill>
                  <a:schemeClr val="tx1"/>
                </a:solidFill>
              </a:rPr>
              <a:t>RQ</a:t>
            </a:r>
            <a:r>
              <a:rPr lang="zh-TW" altLang="en-US" dirty="0" smtClean="0">
                <a:solidFill>
                  <a:schemeClr val="tx1"/>
                </a:solidFill>
              </a:rPr>
              <a:t>機器人的動作劇本所設計，以藍芽的方式搜尋配對並連線，</a:t>
            </a:r>
            <a:r>
              <a:rPr lang="en-US" altLang="zh-TW" dirty="0" smtClean="0">
                <a:solidFill>
                  <a:schemeClr val="tx1"/>
                </a:solidFill>
              </a:rPr>
              <a:t>RQ</a:t>
            </a:r>
            <a:r>
              <a:rPr lang="zh-TW" altLang="en-US" dirty="0" smtClean="0">
                <a:solidFill>
                  <a:schemeClr val="tx1"/>
                </a:solidFill>
              </a:rPr>
              <a:t>機器人動作燒錄完可以利用</a:t>
            </a:r>
            <a:r>
              <a:rPr lang="en-US" altLang="zh-TW" dirty="0" smtClean="0">
                <a:solidFill>
                  <a:schemeClr val="tx1"/>
                </a:solidFill>
              </a:rPr>
              <a:t>APP</a:t>
            </a:r>
            <a:r>
              <a:rPr lang="zh-TW" altLang="en-US" dirty="0" smtClean="0">
                <a:solidFill>
                  <a:schemeClr val="tx1"/>
                </a:solidFill>
              </a:rPr>
              <a:t>來作相對應的動作，以機器人來說可以應用在許多方面，例如搏擊機器人的控制、球類及劇本演出等等，都可以利用</a:t>
            </a:r>
            <a:r>
              <a:rPr lang="en-US" altLang="zh-TW" dirty="0" smtClean="0">
                <a:solidFill>
                  <a:schemeClr val="tx1"/>
                </a:solidFill>
              </a:rPr>
              <a:t>APP</a:t>
            </a:r>
            <a:r>
              <a:rPr lang="zh-TW" altLang="en-US" dirty="0" smtClean="0">
                <a:solidFill>
                  <a:schemeClr val="tx1"/>
                </a:solidFill>
              </a:rPr>
              <a:t>來控制機器人，也讓智慧型機器人更加便利。</a:t>
            </a:r>
            <a:endParaRPr lang="zh-TW" altLang="zh-TW" dirty="0">
              <a:solidFill>
                <a:schemeClr val="tx1"/>
              </a:solidFill>
            </a:endParaRPr>
          </a:p>
        </p:txBody>
      </p:sp>
    </p:spTree>
    <p:extLst>
      <p:ext uri="{BB962C8B-B14F-4D97-AF65-F5344CB8AC3E}">
        <p14:creationId xmlns:p14="http://schemas.microsoft.com/office/powerpoint/2010/main" val="403744978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560F998-F487-494D-8D36-3AF055DAA35F}" type="slidenum">
              <a:rPr lang="zh-TW" altLang="en-US" sz="1600"/>
              <a:t>26</a:t>
            </a:fld>
            <a:endParaRPr lang="zh-TW" altLang="en-US" sz="1600" dirty="0"/>
          </a:p>
        </p:txBody>
      </p:sp>
      <p:sp>
        <p:nvSpPr>
          <p:cNvPr id="3" name="標題 2"/>
          <p:cNvSpPr>
            <a:spLocks noGrp="1"/>
          </p:cNvSpPr>
          <p:nvPr>
            <p:ph type="title"/>
          </p:nvPr>
        </p:nvSpPr>
        <p:spPr>
          <a:xfrm>
            <a:off x="107504" y="188640"/>
            <a:ext cx="8856984" cy="1008112"/>
          </a:xfrm>
        </p:spPr>
        <p:txBody>
          <a:bodyPr/>
          <a:lstStyle/>
          <a:p>
            <a:pPr algn="l"/>
            <a:r>
              <a:rPr lang="zh-TW" altLang="zh-TW" dirty="0">
                <a:effectLst/>
              </a:rPr>
              <a:t>第六章　結論與未來發展</a:t>
            </a:r>
            <a:endParaRPr lang="zh-TW" altLang="en-US" dirty="0"/>
          </a:p>
        </p:txBody>
      </p:sp>
      <p:sp>
        <p:nvSpPr>
          <p:cNvPr id="4" name="內容版面配置區 3"/>
          <p:cNvSpPr>
            <a:spLocks noGrp="1"/>
          </p:cNvSpPr>
          <p:nvPr>
            <p:ph sz="quarter" idx="13"/>
          </p:nvPr>
        </p:nvSpPr>
        <p:spPr>
          <a:xfrm>
            <a:off x="755576" y="1052736"/>
            <a:ext cx="7821488" cy="5616624"/>
          </a:xfrm>
        </p:spPr>
        <p:txBody>
          <a:bodyPr>
            <a:normAutofit/>
          </a:bodyPr>
          <a:lstStyle/>
          <a:p>
            <a:pPr>
              <a:lnSpc>
                <a:spcPct val="150000"/>
              </a:lnSpc>
            </a:pPr>
            <a:r>
              <a:rPr lang="zh-TW" altLang="zh-TW" sz="2700" b="1" dirty="0" smtClean="0">
                <a:solidFill>
                  <a:schemeClr val="tx1"/>
                </a:solidFill>
              </a:rPr>
              <a:t>未來發展</a:t>
            </a:r>
            <a:endParaRPr lang="en-US" altLang="zh-TW" sz="2700" b="1" dirty="0" smtClean="0">
              <a:solidFill>
                <a:schemeClr val="tx1"/>
              </a:solidFill>
            </a:endParaRPr>
          </a:p>
          <a:p>
            <a:pPr marL="45720" indent="0">
              <a:lnSpc>
                <a:spcPct val="150000"/>
              </a:lnSpc>
              <a:buNone/>
            </a:pPr>
            <a:r>
              <a:rPr lang="en-US" altLang="zh-TW" b="1" dirty="0">
                <a:solidFill>
                  <a:schemeClr val="tx1"/>
                </a:solidFill>
              </a:rPr>
              <a:t> </a:t>
            </a:r>
            <a:r>
              <a:rPr lang="zh-TW" altLang="en-US" b="1" dirty="0" smtClean="0">
                <a:solidFill>
                  <a:schemeClr val="tx1"/>
                </a:solidFill>
              </a:rPr>
              <a:t>　　</a:t>
            </a:r>
            <a:r>
              <a:rPr lang="zh-TW" altLang="zh-TW" dirty="0" smtClean="0">
                <a:solidFill>
                  <a:schemeClr val="tx1"/>
                </a:solidFill>
              </a:rPr>
              <a:t>智慧型</a:t>
            </a:r>
            <a:r>
              <a:rPr lang="zh-TW" altLang="zh-TW" dirty="0">
                <a:solidFill>
                  <a:schemeClr val="tx1"/>
                </a:solidFill>
              </a:rPr>
              <a:t>服務機器人正處於市場萌芽期，各國尚在尋找具有經濟價值的服務性工作由機器人代勞</a:t>
            </a:r>
            <a:r>
              <a:rPr lang="zh-TW" altLang="zh-TW" dirty="0" smtClean="0">
                <a:solidFill>
                  <a:schemeClr val="tx1"/>
                </a:solidFill>
              </a:rPr>
              <a:t>，</a:t>
            </a:r>
            <a:r>
              <a:rPr lang="zh-TW" altLang="en-US" dirty="0" smtClean="0">
                <a:solidFill>
                  <a:schemeClr val="tx1"/>
                </a:solidFill>
              </a:rPr>
              <a:t>而智慧型機器人方面的應用也在許多方面開始著手設計，</a:t>
            </a:r>
            <a:r>
              <a:rPr lang="zh-TW" altLang="zh-TW" dirty="0" smtClean="0">
                <a:solidFill>
                  <a:schemeClr val="tx1"/>
                </a:solidFill>
              </a:rPr>
              <a:t>人</a:t>
            </a:r>
            <a:r>
              <a:rPr lang="zh-TW" altLang="zh-TW" dirty="0">
                <a:solidFill>
                  <a:schemeClr val="tx1"/>
                </a:solidFill>
              </a:rPr>
              <a:t>型</a:t>
            </a:r>
            <a:r>
              <a:rPr lang="zh-TW" altLang="zh-TW" dirty="0" smtClean="0">
                <a:solidFill>
                  <a:schemeClr val="tx1"/>
                </a:solidFill>
              </a:rPr>
              <a:t>機器人在</a:t>
            </a:r>
            <a:r>
              <a:rPr lang="zh-TW" altLang="zh-TW" dirty="0">
                <a:solidFill>
                  <a:schemeClr val="tx1"/>
                </a:solidFill>
              </a:rPr>
              <a:t>未來科技產業</a:t>
            </a:r>
            <a:r>
              <a:rPr lang="zh-TW" altLang="zh-TW" dirty="0" smtClean="0">
                <a:solidFill>
                  <a:schemeClr val="tx1"/>
                </a:solidFill>
              </a:rPr>
              <a:t>佔有</a:t>
            </a:r>
            <a:r>
              <a:rPr lang="zh-TW" altLang="en-US" dirty="0" smtClean="0">
                <a:solidFill>
                  <a:schemeClr val="tx1"/>
                </a:solidFill>
              </a:rPr>
              <a:t>著</a:t>
            </a:r>
            <a:r>
              <a:rPr lang="zh-TW" altLang="zh-TW" dirty="0" smtClean="0">
                <a:solidFill>
                  <a:schemeClr val="tx1"/>
                </a:solidFill>
              </a:rPr>
              <a:t>一席之地</a:t>
            </a:r>
            <a:r>
              <a:rPr lang="zh-TW" altLang="zh-TW" dirty="0">
                <a:solidFill>
                  <a:schemeClr val="tx1"/>
                </a:solidFill>
              </a:rPr>
              <a:t>，許多的生活瑣事</a:t>
            </a:r>
            <a:r>
              <a:rPr lang="zh-TW" altLang="zh-TW" dirty="0" smtClean="0">
                <a:solidFill>
                  <a:schemeClr val="tx1"/>
                </a:solidFill>
              </a:rPr>
              <a:t>都</a:t>
            </a:r>
            <a:r>
              <a:rPr lang="zh-TW" altLang="en-US" dirty="0" smtClean="0">
                <a:solidFill>
                  <a:schemeClr val="tx1"/>
                </a:solidFill>
              </a:rPr>
              <a:t>可能</a:t>
            </a:r>
            <a:r>
              <a:rPr lang="zh-TW" altLang="zh-TW" dirty="0" smtClean="0">
                <a:solidFill>
                  <a:schemeClr val="tx1"/>
                </a:solidFill>
              </a:rPr>
              <a:t>會</a:t>
            </a:r>
            <a:r>
              <a:rPr lang="zh-TW" altLang="zh-TW" dirty="0">
                <a:solidFill>
                  <a:schemeClr val="tx1"/>
                </a:solidFill>
              </a:rPr>
              <a:t>由他們來代勞</a:t>
            </a:r>
            <a:r>
              <a:rPr lang="zh-TW" altLang="zh-TW" dirty="0" smtClean="0">
                <a:solidFill>
                  <a:schemeClr val="tx1"/>
                </a:solidFill>
              </a:rPr>
              <a:t>，當</a:t>
            </a:r>
            <a:r>
              <a:rPr lang="zh-TW" altLang="zh-TW" dirty="0">
                <a:solidFill>
                  <a:schemeClr val="tx1"/>
                </a:solidFill>
              </a:rPr>
              <a:t>這塊技術成熟後</a:t>
            </a:r>
            <a:r>
              <a:rPr lang="zh-TW" altLang="zh-TW" dirty="0" smtClean="0">
                <a:solidFill>
                  <a:schemeClr val="tx1"/>
                </a:solidFill>
              </a:rPr>
              <a:t>，</a:t>
            </a:r>
            <a:r>
              <a:rPr lang="zh-TW" altLang="en-US" dirty="0" smtClean="0">
                <a:solidFill>
                  <a:schemeClr val="tx1"/>
                </a:solidFill>
              </a:rPr>
              <a:t>智慧型機器人將應用在各個方面，而</a:t>
            </a:r>
            <a:r>
              <a:rPr lang="zh-TW" altLang="zh-TW" dirty="0" smtClean="0">
                <a:solidFill>
                  <a:schemeClr val="tx1"/>
                </a:solidFill>
              </a:rPr>
              <a:t>我們</a:t>
            </a:r>
            <a:r>
              <a:rPr lang="zh-TW" altLang="zh-TW" dirty="0">
                <a:solidFill>
                  <a:schemeClr val="tx1"/>
                </a:solidFill>
              </a:rPr>
              <a:t>的未來</a:t>
            </a:r>
            <a:r>
              <a:rPr lang="zh-TW" altLang="zh-TW" dirty="0" smtClean="0">
                <a:solidFill>
                  <a:schemeClr val="tx1"/>
                </a:solidFill>
              </a:rPr>
              <a:t>科技</a:t>
            </a:r>
            <a:r>
              <a:rPr lang="zh-TW" altLang="en-US" dirty="0" smtClean="0">
                <a:solidFill>
                  <a:schemeClr val="tx1"/>
                </a:solidFill>
              </a:rPr>
              <a:t>也</a:t>
            </a:r>
            <a:r>
              <a:rPr lang="zh-TW" altLang="zh-TW" dirty="0" smtClean="0">
                <a:solidFill>
                  <a:schemeClr val="tx1"/>
                </a:solidFill>
              </a:rPr>
              <a:t>將</a:t>
            </a:r>
            <a:r>
              <a:rPr lang="zh-TW" altLang="zh-TW" dirty="0">
                <a:solidFill>
                  <a:schemeClr val="tx1"/>
                </a:solidFill>
              </a:rPr>
              <a:t>有不同的一片天。</a:t>
            </a:r>
            <a:endParaRPr lang="zh-TW" altLang="en-US" dirty="0">
              <a:solidFill>
                <a:schemeClr val="tx1"/>
              </a:solidFill>
            </a:endParaRPr>
          </a:p>
        </p:txBody>
      </p:sp>
    </p:spTree>
    <p:extLst>
      <p:ext uri="{BB962C8B-B14F-4D97-AF65-F5344CB8AC3E}">
        <p14:creationId xmlns:p14="http://schemas.microsoft.com/office/powerpoint/2010/main" val="2958078042"/>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3779912" y="6165304"/>
            <a:ext cx="1828800" cy="365125"/>
          </a:xfrm>
        </p:spPr>
        <p:txBody>
          <a:bodyPr/>
          <a:lstStyle/>
          <a:p>
            <a:fld id="{E560F998-F487-494D-8D36-3AF055DAA35F}" type="slidenum">
              <a:rPr lang="zh-TW" altLang="en-US" sz="1600"/>
              <a:t>27</a:t>
            </a:fld>
            <a:endParaRPr lang="zh-TW" altLang="en-US" sz="1600" dirty="0"/>
          </a:p>
        </p:txBody>
      </p:sp>
      <p:sp>
        <p:nvSpPr>
          <p:cNvPr id="4" name="內容版面配置區 3"/>
          <p:cNvSpPr>
            <a:spLocks noGrp="1"/>
          </p:cNvSpPr>
          <p:nvPr>
            <p:ph sz="quarter" idx="13"/>
          </p:nvPr>
        </p:nvSpPr>
        <p:spPr>
          <a:xfrm>
            <a:off x="539552" y="404664"/>
            <a:ext cx="8136904" cy="6048672"/>
          </a:xfrm>
        </p:spPr>
        <p:txBody>
          <a:bodyPr/>
          <a:lstStyle/>
          <a:p>
            <a:pPr>
              <a:lnSpc>
                <a:spcPct val="150000"/>
              </a:lnSpc>
            </a:pPr>
            <a:r>
              <a:rPr lang="zh-TW" altLang="en-US" sz="4000" b="1" dirty="0" smtClean="0">
                <a:solidFill>
                  <a:schemeClr val="tx1"/>
                </a:solidFill>
              </a:rPr>
              <a:t>心得</a:t>
            </a:r>
            <a:endParaRPr lang="en-US" altLang="zh-TW" sz="4000" b="1" dirty="0">
              <a:solidFill>
                <a:schemeClr val="tx1"/>
              </a:solidFill>
            </a:endParaRPr>
          </a:p>
          <a:p>
            <a:pPr marL="45720" indent="0">
              <a:lnSpc>
                <a:spcPct val="150000"/>
              </a:lnSpc>
              <a:buNone/>
            </a:pPr>
            <a:r>
              <a:rPr lang="zh-TW" altLang="zh-TW" dirty="0">
                <a:solidFill>
                  <a:schemeClr val="tx1"/>
                </a:solidFill>
              </a:rPr>
              <a:t>　　</a:t>
            </a:r>
            <a:r>
              <a:rPr lang="zh-TW" altLang="zh-TW" dirty="0" smtClean="0">
                <a:solidFill>
                  <a:schemeClr val="tx1"/>
                </a:solidFill>
              </a:rPr>
              <a:t>專題是我們從大三下開始製作，製作過程遇到許多困難，大家都是第一次接觸機器人方面的報告，一開始連開頭都不知道如何開始，老師也很熱心，我們有困難都會協助我們，專題報告也慢慢有了雛形。雖然一開始不甚理想，而我們也一改再改，更加鑽研如何讓機器人做出更人性化的動作，在大家的努力之下而有了今天的專題成果，回想過程當初大家專題劇本討論時意見不合，但後來也有個共識而解決，讓報告更加完整，工作分配上面有人做多有人做少，但不論如何，相信這份報告的成果都是因為有組員們的幫忙還有老師的指導才能順利完成。</a:t>
            </a:r>
            <a:endParaRPr lang="zh-TW" altLang="zh-TW" dirty="0">
              <a:solidFill>
                <a:schemeClr val="tx1"/>
              </a:solidFill>
            </a:endParaRPr>
          </a:p>
        </p:txBody>
      </p:sp>
    </p:spTree>
    <p:extLst>
      <p:ext uri="{BB962C8B-B14F-4D97-AF65-F5344CB8AC3E}">
        <p14:creationId xmlns:p14="http://schemas.microsoft.com/office/powerpoint/2010/main" val="408821533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6672"/>
            <a:ext cx="8255888" cy="1051560"/>
          </a:xfrm>
        </p:spPr>
        <p:txBody>
          <a:bodyPr/>
          <a:lstStyle/>
          <a:p>
            <a:pPr marL="0" indent="0" algn="l">
              <a:buNone/>
            </a:pPr>
            <a:r>
              <a:rPr lang="zh-TW" altLang="zh-TW" dirty="0">
                <a:effectLst/>
              </a:rPr>
              <a:t>摘要</a:t>
            </a:r>
            <a:endParaRPr lang="zh-TW" altLang="en-US" dirty="0"/>
          </a:p>
        </p:txBody>
      </p:sp>
      <p:sp>
        <p:nvSpPr>
          <p:cNvPr id="3" name="內容版面配置區 2"/>
          <p:cNvSpPr>
            <a:spLocks noGrp="1"/>
          </p:cNvSpPr>
          <p:nvPr>
            <p:ph sz="quarter" idx="13"/>
          </p:nvPr>
        </p:nvSpPr>
        <p:spPr>
          <a:xfrm>
            <a:off x="611560" y="1484784"/>
            <a:ext cx="7920880" cy="5256584"/>
          </a:xfrm>
        </p:spPr>
        <p:txBody>
          <a:bodyPr>
            <a:noAutofit/>
          </a:bodyPr>
          <a:lstStyle/>
          <a:p>
            <a:pPr marL="45720" indent="0">
              <a:lnSpc>
                <a:spcPct val="150000"/>
              </a:lnSpc>
              <a:buNone/>
            </a:pPr>
            <a:r>
              <a:rPr lang="zh-TW" altLang="en-US" b="1" dirty="0" smtClean="0">
                <a:solidFill>
                  <a:schemeClr val="tx1"/>
                </a:solidFill>
              </a:rPr>
              <a:t>　</a:t>
            </a:r>
            <a:r>
              <a:rPr lang="zh-TW" altLang="en-US" dirty="0" smtClean="0">
                <a:solidFill>
                  <a:schemeClr val="tx1"/>
                </a:solidFill>
              </a:rPr>
              <a:t>　</a:t>
            </a:r>
            <a:r>
              <a:rPr lang="zh-TW" altLang="zh-TW" dirty="0" smtClean="0">
                <a:solidFill>
                  <a:schemeClr val="tx1"/>
                </a:solidFill>
              </a:rPr>
              <a:t>在現代科技</a:t>
            </a:r>
            <a:r>
              <a:rPr lang="zh-TW" altLang="en-US" dirty="0" smtClean="0">
                <a:solidFill>
                  <a:schemeClr val="tx1"/>
                </a:solidFill>
              </a:rPr>
              <a:t>的</a:t>
            </a:r>
            <a:r>
              <a:rPr lang="zh-TW" altLang="zh-TW" dirty="0" smtClean="0">
                <a:solidFill>
                  <a:schemeClr val="tx1"/>
                </a:solidFill>
              </a:rPr>
              <a:t>進步</a:t>
            </a:r>
            <a:r>
              <a:rPr lang="zh-TW" altLang="en-US" dirty="0" smtClean="0">
                <a:solidFill>
                  <a:schemeClr val="tx1"/>
                </a:solidFill>
              </a:rPr>
              <a:t>之</a:t>
            </a:r>
            <a:r>
              <a:rPr lang="zh-TW" altLang="zh-TW" dirty="0" smtClean="0">
                <a:solidFill>
                  <a:schemeClr val="tx1"/>
                </a:solidFill>
              </a:rPr>
              <a:t>下</a:t>
            </a:r>
            <a:r>
              <a:rPr lang="zh-TW" altLang="zh-TW" dirty="0">
                <a:solidFill>
                  <a:schemeClr val="tx1"/>
                </a:solidFill>
              </a:rPr>
              <a:t>，電子產品都已往智慧型方面發展，智慧型</a:t>
            </a:r>
            <a:r>
              <a:rPr lang="zh-TW" altLang="zh-TW" dirty="0" smtClean="0">
                <a:solidFill>
                  <a:schemeClr val="tx1"/>
                </a:solidFill>
              </a:rPr>
              <a:t>手機</a:t>
            </a:r>
            <a:r>
              <a:rPr lang="zh-TW" altLang="en-US" dirty="0" smtClean="0">
                <a:solidFill>
                  <a:schemeClr val="tx1"/>
                </a:solidFill>
              </a:rPr>
              <a:t>也漸漸的</a:t>
            </a:r>
            <a:r>
              <a:rPr lang="zh-TW" altLang="zh-TW" dirty="0" smtClean="0">
                <a:solidFill>
                  <a:schemeClr val="tx1"/>
                </a:solidFill>
              </a:rPr>
              <a:t>普及。早期</a:t>
            </a:r>
            <a:r>
              <a:rPr lang="zh-TW" altLang="en-US" dirty="0" smtClean="0">
                <a:solidFill>
                  <a:schemeClr val="tx1"/>
                </a:solidFill>
              </a:rPr>
              <a:t>的</a:t>
            </a:r>
            <a:r>
              <a:rPr lang="zh-TW" altLang="zh-TW" dirty="0" smtClean="0">
                <a:solidFill>
                  <a:schemeClr val="tx1"/>
                </a:solidFill>
              </a:rPr>
              <a:t>手機</a:t>
            </a:r>
            <a:r>
              <a:rPr lang="zh-TW" altLang="zh-TW" dirty="0">
                <a:solidFill>
                  <a:schemeClr val="tx1"/>
                </a:solidFill>
              </a:rPr>
              <a:t>為功能性商品，主要用途為聯絡溝通，但隨著科技的日益發達與技術不斷的進步和創新，</a:t>
            </a:r>
            <a:r>
              <a:rPr lang="zh-TW" altLang="zh-TW" dirty="0" smtClean="0">
                <a:solidFill>
                  <a:schemeClr val="tx1"/>
                </a:solidFill>
              </a:rPr>
              <a:t>如今</a:t>
            </a:r>
            <a:r>
              <a:rPr lang="zh-TW" altLang="en-US" dirty="0">
                <a:solidFill>
                  <a:schemeClr val="tx1"/>
                </a:solidFill>
              </a:rPr>
              <a:t>許多事情都能用手機來</a:t>
            </a:r>
            <a:r>
              <a:rPr lang="zh-TW" altLang="en-US" dirty="0" smtClean="0">
                <a:solidFill>
                  <a:schemeClr val="tx1"/>
                </a:solidFill>
              </a:rPr>
              <a:t>完成。</a:t>
            </a:r>
            <a:endParaRPr lang="en-US" altLang="zh-TW" dirty="0" smtClean="0">
              <a:solidFill>
                <a:schemeClr val="tx1"/>
              </a:solidFill>
            </a:endParaRPr>
          </a:p>
          <a:p>
            <a:pPr marL="45720" indent="0">
              <a:lnSpc>
                <a:spcPct val="150000"/>
              </a:lnSpc>
              <a:buNone/>
            </a:pPr>
            <a:r>
              <a:rPr lang="zh-TW" altLang="en-US" dirty="0" smtClean="0">
                <a:solidFill>
                  <a:schemeClr val="tx1"/>
                </a:solidFill>
              </a:rPr>
              <a:t>　　</a:t>
            </a:r>
            <a:r>
              <a:rPr lang="zh-TW" altLang="zh-TW" dirty="0" smtClean="0">
                <a:solidFill>
                  <a:schemeClr val="tx1"/>
                </a:solidFill>
              </a:rPr>
              <a:t>機器人</a:t>
            </a:r>
            <a:r>
              <a:rPr lang="zh-TW" altLang="zh-TW" dirty="0">
                <a:solidFill>
                  <a:schemeClr val="tx1"/>
                </a:solidFill>
              </a:rPr>
              <a:t>的科技也</a:t>
            </a:r>
            <a:r>
              <a:rPr lang="zh-TW" altLang="zh-TW" dirty="0" smtClean="0">
                <a:solidFill>
                  <a:schemeClr val="tx1"/>
                </a:solidFill>
              </a:rPr>
              <a:t>日新月異</a:t>
            </a:r>
            <a:r>
              <a:rPr lang="zh-TW" altLang="zh-TW" dirty="0">
                <a:solidFill>
                  <a:schemeClr val="tx1"/>
                </a:solidFill>
              </a:rPr>
              <a:t>，</a:t>
            </a:r>
            <a:r>
              <a:rPr lang="zh-TW" altLang="zh-TW" dirty="0" smtClean="0">
                <a:solidFill>
                  <a:schemeClr val="tx1"/>
                </a:solidFill>
              </a:rPr>
              <a:t>隨著科技進步</a:t>
            </a:r>
            <a:r>
              <a:rPr lang="zh-TW" altLang="en-US" dirty="0" smtClean="0">
                <a:solidFill>
                  <a:schemeClr val="tx1"/>
                </a:solidFill>
              </a:rPr>
              <a:t>，</a:t>
            </a:r>
            <a:r>
              <a:rPr lang="zh-TW" altLang="zh-TW" dirty="0" smtClean="0">
                <a:solidFill>
                  <a:schemeClr val="tx1"/>
                </a:solidFill>
              </a:rPr>
              <a:t>許多</a:t>
            </a:r>
            <a:r>
              <a:rPr lang="zh-TW" altLang="zh-TW" dirty="0">
                <a:solidFill>
                  <a:schemeClr val="tx1"/>
                </a:solidFill>
              </a:rPr>
              <a:t>種類的組裝</a:t>
            </a:r>
            <a:r>
              <a:rPr lang="zh-TW" altLang="zh-TW" dirty="0" smtClean="0">
                <a:solidFill>
                  <a:schemeClr val="tx1"/>
                </a:solidFill>
              </a:rPr>
              <a:t>機器人，</a:t>
            </a:r>
            <a:r>
              <a:rPr lang="zh-TW" altLang="en-US" dirty="0" smtClean="0">
                <a:solidFill>
                  <a:schemeClr val="tx1"/>
                </a:solidFill>
              </a:rPr>
              <a:t>不但</a:t>
            </a:r>
            <a:r>
              <a:rPr lang="zh-TW" altLang="zh-TW" dirty="0" smtClean="0">
                <a:solidFill>
                  <a:schemeClr val="tx1"/>
                </a:solidFill>
              </a:rPr>
              <a:t>會</a:t>
            </a:r>
            <a:r>
              <a:rPr lang="zh-TW" altLang="zh-TW" dirty="0">
                <a:solidFill>
                  <a:schemeClr val="tx1"/>
                </a:solidFill>
              </a:rPr>
              <a:t>幫忙</a:t>
            </a:r>
            <a:r>
              <a:rPr lang="zh-TW" altLang="zh-TW" dirty="0" smtClean="0">
                <a:solidFill>
                  <a:schemeClr val="tx1"/>
                </a:solidFill>
              </a:rPr>
              <a:t>掃地</a:t>
            </a:r>
            <a:r>
              <a:rPr lang="zh-TW" altLang="en-US" dirty="0" smtClean="0">
                <a:solidFill>
                  <a:schemeClr val="tx1"/>
                </a:solidFill>
              </a:rPr>
              <a:t>還</a:t>
            </a:r>
            <a:r>
              <a:rPr lang="zh-TW" altLang="en-US" dirty="0">
                <a:solidFill>
                  <a:schemeClr val="tx1"/>
                </a:solidFill>
              </a:rPr>
              <a:t>會</a:t>
            </a:r>
            <a:r>
              <a:rPr lang="zh-TW" altLang="zh-TW" dirty="0" smtClean="0">
                <a:solidFill>
                  <a:schemeClr val="tx1"/>
                </a:solidFill>
              </a:rPr>
              <a:t>聽</a:t>
            </a:r>
            <a:r>
              <a:rPr lang="zh-TW" altLang="zh-TW" dirty="0">
                <a:solidFill>
                  <a:schemeClr val="tx1"/>
                </a:solidFill>
              </a:rPr>
              <a:t>人控制等等</a:t>
            </a:r>
            <a:r>
              <a:rPr lang="zh-TW" altLang="zh-TW" dirty="0" smtClean="0">
                <a:solidFill>
                  <a:schemeClr val="tx1"/>
                </a:solidFill>
              </a:rPr>
              <a:t>，</a:t>
            </a:r>
            <a:r>
              <a:rPr lang="zh-TW" altLang="en-US" dirty="0">
                <a:solidFill>
                  <a:schemeClr val="tx1"/>
                </a:solidFill>
              </a:rPr>
              <a:t>我們</a:t>
            </a:r>
            <a:r>
              <a:rPr lang="zh-TW" altLang="zh-TW" dirty="0" smtClean="0">
                <a:solidFill>
                  <a:schemeClr val="tx1"/>
                </a:solidFill>
              </a:rPr>
              <a:t>這次</a:t>
            </a:r>
            <a:r>
              <a:rPr lang="zh-TW" altLang="zh-TW" dirty="0">
                <a:solidFill>
                  <a:schemeClr val="tx1"/>
                </a:solidFill>
              </a:rPr>
              <a:t>的專題研究的目標則</a:t>
            </a:r>
            <a:r>
              <a:rPr lang="zh-TW" altLang="zh-TW" dirty="0" smtClean="0">
                <a:solidFill>
                  <a:schemeClr val="tx1"/>
                </a:solidFill>
              </a:rPr>
              <a:t>是</a:t>
            </a:r>
            <a:r>
              <a:rPr lang="zh-TW" altLang="en-US" dirty="0" smtClean="0">
                <a:solidFill>
                  <a:schemeClr val="tx1"/>
                </a:solidFill>
              </a:rPr>
              <a:t>利</a:t>
            </a:r>
            <a:r>
              <a:rPr lang="zh-TW" altLang="zh-TW" dirty="0" smtClean="0">
                <a:solidFill>
                  <a:schemeClr val="tx1"/>
                </a:solidFill>
              </a:rPr>
              <a:t>用</a:t>
            </a:r>
            <a:r>
              <a:rPr lang="en-US" altLang="zh-TW" dirty="0">
                <a:solidFill>
                  <a:schemeClr val="tx1"/>
                </a:solidFill>
              </a:rPr>
              <a:t>RQ-HUNO</a:t>
            </a:r>
            <a:r>
              <a:rPr lang="zh-TW" altLang="zh-TW" dirty="0">
                <a:solidFill>
                  <a:schemeClr val="tx1"/>
                </a:solidFill>
              </a:rPr>
              <a:t>機器人與</a:t>
            </a:r>
            <a:r>
              <a:rPr lang="en-US" altLang="zh-TW" dirty="0">
                <a:solidFill>
                  <a:schemeClr val="tx1"/>
                </a:solidFill>
              </a:rPr>
              <a:t>Android</a:t>
            </a:r>
            <a:r>
              <a:rPr lang="zh-TW" altLang="zh-TW" dirty="0">
                <a:solidFill>
                  <a:schemeClr val="tx1"/>
                </a:solidFill>
              </a:rPr>
              <a:t>手機的</a:t>
            </a:r>
            <a:r>
              <a:rPr lang="en-US" altLang="zh-TW" dirty="0">
                <a:solidFill>
                  <a:schemeClr val="tx1"/>
                </a:solidFill>
              </a:rPr>
              <a:t>APP</a:t>
            </a:r>
            <a:r>
              <a:rPr lang="zh-TW" altLang="zh-TW" dirty="0">
                <a:solidFill>
                  <a:schemeClr val="tx1"/>
                </a:solidFill>
              </a:rPr>
              <a:t>作為結合</a:t>
            </a:r>
            <a:r>
              <a:rPr lang="zh-TW" altLang="zh-TW" dirty="0" smtClean="0">
                <a:solidFill>
                  <a:schemeClr val="tx1"/>
                </a:solidFill>
              </a:rPr>
              <a:t>，</a:t>
            </a:r>
            <a:r>
              <a:rPr lang="zh-TW" altLang="en-US" dirty="0" smtClean="0">
                <a:solidFill>
                  <a:schemeClr val="tx1"/>
                </a:solidFill>
              </a:rPr>
              <a:t>讓</a:t>
            </a:r>
            <a:r>
              <a:rPr lang="zh-TW" altLang="zh-TW" dirty="0" smtClean="0">
                <a:solidFill>
                  <a:schemeClr val="tx1"/>
                </a:solidFill>
              </a:rPr>
              <a:t>手機</a:t>
            </a:r>
            <a:r>
              <a:rPr lang="en-US" altLang="zh-TW" dirty="0" smtClean="0">
                <a:solidFill>
                  <a:schemeClr val="tx1"/>
                </a:solidFill>
              </a:rPr>
              <a:t>APP</a:t>
            </a:r>
            <a:r>
              <a:rPr lang="zh-TW" altLang="en-US" dirty="0">
                <a:solidFill>
                  <a:schemeClr val="tx1"/>
                </a:solidFill>
              </a:rPr>
              <a:t>可以</a:t>
            </a:r>
            <a:r>
              <a:rPr lang="zh-TW" altLang="zh-TW" dirty="0" smtClean="0">
                <a:solidFill>
                  <a:schemeClr val="tx1"/>
                </a:solidFill>
              </a:rPr>
              <a:t>控制</a:t>
            </a:r>
            <a:r>
              <a:rPr lang="en-US" altLang="zh-TW" dirty="0">
                <a:solidFill>
                  <a:schemeClr val="tx1"/>
                </a:solidFill>
              </a:rPr>
              <a:t>RQ-HUNO</a:t>
            </a:r>
            <a:r>
              <a:rPr lang="zh-TW" altLang="zh-TW" dirty="0" smtClean="0">
                <a:solidFill>
                  <a:schemeClr val="tx1"/>
                </a:solidFill>
              </a:rPr>
              <a:t>機器人</a:t>
            </a:r>
            <a:r>
              <a:rPr lang="zh-TW" altLang="en-US" dirty="0" smtClean="0">
                <a:solidFill>
                  <a:schemeClr val="tx1"/>
                </a:solidFill>
              </a:rPr>
              <a:t>。</a:t>
            </a:r>
            <a:endParaRPr lang="zh-TW" altLang="en-US" b="1" dirty="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pPr/>
              <a:t>3</a:t>
            </a:fld>
            <a:endParaRPr lang="zh-TW" altLang="en-US" sz="1600" dirty="0"/>
          </a:p>
        </p:txBody>
      </p:sp>
    </p:spTree>
    <p:extLst>
      <p:ext uri="{BB962C8B-B14F-4D97-AF65-F5344CB8AC3E}">
        <p14:creationId xmlns:p14="http://schemas.microsoft.com/office/powerpoint/2010/main" val="306708124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7088575" cy="1143000"/>
          </a:xfrm>
        </p:spPr>
        <p:txBody>
          <a:bodyPr/>
          <a:lstStyle/>
          <a:p>
            <a:pPr marL="0" indent="0" algn="l">
              <a:buNone/>
            </a:pPr>
            <a:r>
              <a:rPr lang="zh-TW" altLang="zh-TW" dirty="0">
                <a:effectLst/>
              </a:rPr>
              <a:t>第一章 研究計劃</a:t>
            </a:r>
            <a:endParaRPr lang="zh-TW" altLang="en-US" dirty="0"/>
          </a:p>
        </p:txBody>
      </p:sp>
      <p:sp>
        <p:nvSpPr>
          <p:cNvPr id="3" name="內容版面配置區 2"/>
          <p:cNvSpPr>
            <a:spLocks noGrp="1"/>
          </p:cNvSpPr>
          <p:nvPr>
            <p:ph sz="quarter" idx="13"/>
          </p:nvPr>
        </p:nvSpPr>
        <p:spPr>
          <a:xfrm>
            <a:off x="1259632" y="1556792"/>
            <a:ext cx="7200800" cy="5040560"/>
          </a:xfrm>
        </p:spPr>
        <p:txBody>
          <a:bodyPr>
            <a:normAutofit fontScale="92500"/>
          </a:bodyPr>
          <a:lstStyle/>
          <a:p>
            <a:pPr marL="45720" indent="0">
              <a:lnSpc>
                <a:spcPct val="150000"/>
              </a:lnSpc>
              <a:buNone/>
            </a:pPr>
            <a:r>
              <a:rPr lang="en-US" altLang="zh-TW" sz="2900" b="1" dirty="0" smtClean="0">
                <a:solidFill>
                  <a:schemeClr val="tx1"/>
                </a:solidFill>
              </a:rPr>
              <a:t>1.1 </a:t>
            </a:r>
            <a:r>
              <a:rPr lang="zh-TW" altLang="zh-TW" sz="2900" b="1" dirty="0">
                <a:solidFill>
                  <a:schemeClr val="tx1"/>
                </a:solidFill>
              </a:rPr>
              <a:t>研究動機</a:t>
            </a:r>
          </a:p>
          <a:p>
            <a:pPr marL="45720" indent="0">
              <a:lnSpc>
                <a:spcPct val="150000"/>
              </a:lnSpc>
              <a:buNone/>
            </a:pPr>
            <a:r>
              <a:rPr lang="zh-TW" altLang="zh-TW" dirty="0">
                <a:solidFill>
                  <a:schemeClr val="tx1"/>
                </a:solidFill>
              </a:rPr>
              <a:t>　　在現代科技中，許多簡單的事情是可以利用機器人來替我們解決的，機器人沒有精神上的問題，沒有身體上疲勞的問題，若能讓機器人重複進行同一個動作，運用在相關製造業產業等將便利許多，隨著時間的轉變，研發機器人已經成為一項新興的</a:t>
            </a:r>
            <a:r>
              <a:rPr lang="zh-TW" altLang="zh-TW" dirty="0" smtClean="0">
                <a:solidFill>
                  <a:schemeClr val="tx1"/>
                </a:solidFill>
              </a:rPr>
              <a:t>產業</a:t>
            </a:r>
            <a:r>
              <a:rPr lang="zh-TW" altLang="en-US" dirty="0" smtClean="0">
                <a:solidFill>
                  <a:schemeClr val="tx1"/>
                </a:solidFill>
              </a:rPr>
              <a:t>。</a:t>
            </a:r>
            <a:endParaRPr lang="en-US" altLang="zh-TW" dirty="0" smtClean="0">
              <a:solidFill>
                <a:schemeClr val="tx1"/>
              </a:solidFill>
            </a:endParaRPr>
          </a:p>
          <a:p>
            <a:pPr marL="45720" indent="0">
              <a:lnSpc>
                <a:spcPct val="150000"/>
              </a:lnSpc>
              <a:buNone/>
            </a:pPr>
            <a:r>
              <a:rPr lang="zh-TW" altLang="en-US" dirty="0" smtClean="0">
                <a:solidFill>
                  <a:schemeClr val="tx1"/>
                </a:solidFill>
              </a:rPr>
              <a:t>　　</a:t>
            </a:r>
            <a:r>
              <a:rPr lang="zh-TW" altLang="zh-TW" dirty="0" smtClean="0">
                <a:solidFill>
                  <a:schemeClr val="tx1"/>
                </a:solidFill>
              </a:rPr>
              <a:t>機器人功能越來越</a:t>
            </a:r>
            <a:r>
              <a:rPr lang="zh-TW" altLang="zh-TW" dirty="0">
                <a:solidFill>
                  <a:schemeClr val="tx1"/>
                </a:solidFill>
              </a:rPr>
              <a:t>多變化</a:t>
            </a:r>
            <a:r>
              <a:rPr lang="zh-TW" altLang="zh-TW" dirty="0" smtClean="0">
                <a:solidFill>
                  <a:schemeClr val="tx1"/>
                </a:solidFill>
              </a:rPr>
              <a:t>，現在已經</a:t>
            </a:r>
            <a:r>
              <a:rPr lang="zh-TW" altLang="en-US" dirty="0" smtClean="0">
                <a:solidFill>
                  <a:schemeClr val="tx1"/>
                </a:solidFill>
              </a:rPr>
              <a:t>開始</a:t>
            </a:r>
            <a:r>
              <a:rPr lang="zh-TW" altLang="zh-TW" dirty="0" smtClean="0">
                <a:solidFill>
                  <a:schemeClr val="tx1"/>
                </a:solidFill>
              </a:rPr>
              <a:t>發展智慧型</a:t>
            </a:r>
            <a:r>
              <a:rPr lang="zh-TW" altLang="zh-TW" dirty="0">
                <a:solidFill>
                  <a:schemeClr val="tx1"/>
                </a:solidFill>
              </a:rPr>
              <a:t>機器人，而</a:t>
            </a:r>
            <a:r>
              <a:rPr lang="zh-TW" altLang="zh-TW" dirty="0" smtClean="0">
                <a:solidFill>
                  <a:schemeClr val="tx1"/>
                </a:solidFill>
              </a:rPr>
              <a:t>這</a:t>
            </a:r>
            <a:r>
              <a:rPr lang="zh-TW" altLang="en-US" dirty="0" smtClean="0">
                <a:solidFill>
                  <a:schemeClr val="tx1"/>
                </a:solidFill>
              </a:rPr>
              <a:t>個</a:t>
            </a:r>
            <a:r>
              <a:rPr lang="zh-TW" altLang="zh-TW" dirty="0" smtClean="0">
                <a:solidFill>
                  <a:schemeClr val="tx1"/>
                </a:solidFill>
              </a:rPr>
              <a:t>專題</a:t>
            </a:r>
            <a:r>
              <a:rPr lang="zh-TW" altLang="zh-TW" dirty="0">
                <a:solidFill>
                  <a:schemeClr val="tx1"/>
                </a:solidFill>
              </a:rPr>
              <a:t>的構想</a:t>
            </a:r>
            <a:r>
              <a:rPr lang="zh-TW" altLang="zh-TW" dirty="0" smtClean="0">
                <a:solidFill>
                  <a:schemeClr val="tx1"/>
                </a:solidFill>
              </a:rPr>
              <a:t>就是</a:t>
            </a:r>
            <a:r>
              <a:rPr lang="zh-TW" altLang="en-US" dirty="0" smtClean="0">
                <a:solidFill>
                  <a:schemeClr val="tx1"/>
                </a:solidFill>
              </a:rPr>
              <a:t>來自</a:t>
            </a:r>
            <a:r>
              <a:rPr lang="zh-TW" altLang="zh-TW" dirty="0" smtClean="0">
                <a:solidFill>
                  <a:schemeClr val="tx1"/>
                </a:solidFill>
              </a:rPr>
              <a:t>漸漸</a:t>
            </a:r>
            <a:r>
              <a:rPr lang="zh-TW" altLang="en-US" dirty="0" smtClean="0">
                <a:solidFill>
                  <a:schemeClr val="tx1"/>
                </a:solidFill>
              </a:rPr>
              <a:t>於日常生活中</a:t>
            </a:r>
            <a:r>
              <a:rPr lang="zh-TW" altLang="zh-TW" dirty="0" smtClean="0">
                <a:solidFill>
                  <a:schemeClr val="tx1"/>
                </a:solidFill>
              </a:rPr>
              <a:t>普及</a:t>
            </a:r>
            <a:r>
              <a:rPr lang="zh-TW" altLang="zh-TW" dirty="0">
                <a:solidFill>
                  <a:schemeClr val="tx1"/>
                </a:solidFill>
              </a:rPr>
              <a:t>化的</a:t>
            </a:r>
            <a:r>
              <a:rPr lang="zh-TW" altLang="zh-TW" dirty="0" smtClean="0">
                <a:solidFill>
                  <a:schemeClr val="tx1"/>
                </a:solidFill>
              </a:rPr>
              <a:t>機器人</a:t>
            </a:r>
            <a:r>
              <a:rPr lang="zh-TW" altLang="en-US" dirty="0" smtClean="0">
                <a:solidFill>
                  <a:schemeClr val="tx1"/>
                </a:solidFill>
              </a:rPr>
              <a:t>，</a:t>
            </a:r>
            <a:r>
              <a:rPr lang="zh-TW" altLang="zh-TW" dirty="0" smtClean="0">
                <a:solidFill>
                  <a:schemeClr val="tx1"/>
                </a:solidFill>
              </a:rPr>
              <a:t>讓我們</a:t>
            </a:r>
            <a:r>
              <a:rPr lang="zh-TW" altLang="en-US" dirty="0" smtClean="0">
                <a:solidFill>
                  <a:schemeClr val="tx1"/>
                </a:solidFill>
              </a:rPr>
              <a:t>有這</a:t>
            </a:r>
            <a:r>
              <a:rPr lang="zh-TW" altLang="zh-TW" dirty="0" smtClean="0">
                <a:solidFill>
                  <a:schemeClr val="tx1"/>
                </a:solidFill>
              </a:rPr>
              <a:t>個</a:t>
            </a:r>
            <a:r>
              <a:rPr lang="zh-TW" altLang="en-US" dirty="0" smtClean="0">
                <a:solidFill>
                  <a:schemeClr val="tx1"/>
                </a:solidFill>
              </a:rPr>
              <a:t>構思</a:t>
            </a:r>
            <a:r>
              <a:rPr lang="zh-TW" altLang="zh-TW" dirty="0" smtClean="0">
                <a:solidFill>
                  <a:schemeClr val="tx1"/>
                </a:solidFill>
              </a:rPr>
              <a:t>來做</a:t>
            </a:r>
            <a:r>
              <a:rPr lang="zh-TW" altLang="en-US" dirty="0" smtClean="0">
                <a:solidFill>
                  <a:schemeClr val="tx1"/>
                </a:solidFill>
              </a:rPr>
              <a:t>機器人的</a:t>
            </a:r>
            <a:r>
              <a:rPr lang="zh-TW" altLang="zh-TW" dirty="0" smtClean="0">
                <a:solidFill>
                  <a:schemeClr val="tx1"/>
                </a:solidFill>
              </a:rPr>
              <a:t>生活</a:t>
            </a:r>
            <a:r>
              <a:rPr lang="zh-TW" altLang="zh-TW" dirty="0" smtClean="0">
                <a:solidFill>
                  <a:schemeClr val="tx1"/>
                </a:solidFill>
              </a:rPr>
              <a:t>劇場</a:t>
            </a:r>
            <a:r>
              <a:rPr lang="zh-TW" altLang="en-US" dirty="0" smtClean="0">
                <a:solidFill>
                  <a:schemeClr val="tx1"/>
                </a:solidFill>
              </a:rPr>
              <a:t>。</a:t>
            </a:r>
            <a:endParaRPr lang="zh-TW" altLang="en-US" b="1" dirty="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pPr/>
              <a:t>4</a:t>
            </a:fld>
            <a:endParaRPr lang="zh-TW" altLang="en-US" sz="1600" dirty="0"/>
          </a:p>
        </p:txBody>
      </p:sp>
    </p:spTree>
    <p:extLst>
      <p:ext uri="{BB962C8B-B14F-4D97-AF65-F5344CB8AC3E}">
        <p14:creationId xmlns:p14="http://schemas.microsoft.com/office/powerpoint/2010/main" val="32934195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6512511" cy="1143000"/>
          </a:xfrm>
        </p:spPr>
        <p:txBody>
          <a:bodyPr/>
          <a:lstStyle/>
          <a:p>
            <a:pPr marL="0" indent="0" algn="l">
              <a:buNone/>
            </a:pPr>
            <a:r>
              <a:rPr lang="zh-TW" altLang="zh-TW" dirty="0">
                <a:effectLst/>
              </a:rPr>
              <a:t>第一章 研究計劃</a:t>
            </a:r>
            <a:endParaRPr lang="zh-TW" altLang="en-US" dirty="0"/>
          </a:p>
        </p:txBody>
      </p:sp>
      <p:sp>
        <p:nvSpPr>
          <p:cNvPr id="3" name="內容版面配置區 2"/>
          <p:cNvSpPr>
            <a:spLocks noGrp="1"/>
          </p:cNvSpPr>
          <p:nvPr>
            <p:ph sz="quarter" idx="13"/>
          </p:nvPr>
        </p:nvSpPr>
        <p:spPr>
          <a:xfrm>
            <a:off x="1115616" y="1628800"/>
            <a:ext cx="7704856" cy="4968552"/>
          </a:xfrm>
        </p:spPr>
        <p:txBody>
          <a:bodyPr/>
          <a:lstStyle/>
          <a:p>
            <a:pPr marL="45720" indent="0">
              <a:lnSpc>
                <a:spcPct val="150000"/>
              </a:lnSpc>
              <a:buNone/>
            </a:pPr>
            <a:r>
              <a:rPr lang="en-US" altLang="zh-TW" sz="2700" b="1" dirty="0" smtClean="0">
                <a:solidFill>
                  <a:schemeClr val="tx1"/>
                </a:solidFill>
              </a:rPr>
              <a:t>1.2</a:t>
            </a:r>
            <a:r>
              <a:rPr lang="zh-TW" altLang="zh-TW" sz="2700" b="1" dirty="0" smtClean="0">
                <a:solidFill>
                  <a:schemeClr val="tx1"/>
                </a:solidFill>
              </a:rPr>
              <a:t>研究</a:t>
            </a:r>
            <a:r>
              <a:rPr lang="zh-TW" altLang="zh-TW" sz="2700" b="1" dirty="0">
                <a:solidFill>
                  <a:schemeClr val="tx1"/>
                </a:solidFill>
              </a:rPr>
              <a:t>目的</a:t>
            </a:r>
            <a:endParaRPr lang="zh-TW" altLang="zh-TW" sz="2700" dirty="0">
              <a:solidFill>
                <a:schemeClr val="tx1"/>
              </a:solidFill>
            </a:endParaRPr>
          </a:p>
          <a:p>
            <a:pPr marL="45720" indent="0">
              <a:lnSpc>
                <a:spcPct val="150000"/>
              </a:lnSpc>
              <a:buNone/>
            </a:pPr>
            <a:r>
              <a:rPr lang="zh-TW" altLang="en-US" dirty="0">
                <a:solidFill>
                  <a:schemeClr val="tx1"/>
                </a:solidFill>
              </a:rPr>
              <a:t>　</a:t>
            </a:r>
            <a:r>
              <a:rPr lang="zh-TW" altLang="en-US" dirty="0" smtClean="0">
                <a:solidFill>
                  <a:schemeClr val="tx1"/>
                </a:solidFill>
              </a:rPr>
              <a:t>　機器人幫人類服務已經不是夢，機器人在產業中也漸漸成熟了，當機器人能像人類一樣人性化的做動作，那將會在社會上有一系列的改變，許多東西將可能被機器人所取代，而我們想試著讓機器人做出一些人性化的動作與</a:t>
            </a:r>
            <a:r>
              <a:rPr lang="zh-TW" altLang="en-US" dirty="0" smtClean="0">
                <a:solidFill>
                  <a:schemeClr val="tx1"/>
                </a:solidFill>
              </a:rPr>
              <a:t>控制。</a:t>
            </a:r>
            <a:endParaRPr lang="en-US" altLang="zh-TW" dirty="0" smtClean="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pPr/>
              <a:t>5</a:t>
            </a:fld>
            <a:endParaRPr lang="zh-TW" altLang="en-US" sz="1600" dirty="0"/>
          </a:p>
        </p:txBody>
      </p:sp>
    </p:spTree>
    <p:extLst>
      <p:ext uri="{BB962C8B-B14F-4D97-AF65-F5344CB8AC3E}">
        <p14:creationId xmlns:p14="http://schemas.microsoft.com/office/powerpoint/2010/main" val="319314581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6632"/>
            <a:ext cx="6512511" cy="1143000"/>
          </a:xfrm>
        </p:spPr>
        <p:txBody>
          <a:bodyPr/>
          <a:lstStyle/>
          <a:p>
            <a:pPr marL="0" indent="0" algn="l">
              <a:buNone/>
            </a:pPr>
            <a:r>
              <a:rPr lang="zh-TW" altLang="zh-TW" dirty="0" smtClean="0">
                <a:effectLst/>
              </a:rPr>
              <a:t>第一章 研究計劃</a:t>
            </a:r>
            <a:endParaRPr lang="zh-TW" altLang="en-US" dirty="0"/>
          </a:p>
        </p:txBody>
      </p:sp>
      <p:sp>
        <p:nvSpPr>
          <p:cNvPr id="3" name="內容版面配置區 2"/>
          <p:cNvSpPr>
            <a:spLocks noGrp="1"/>
          </p:cNvSpPr>
          <p:nvPr>
            <p:ph sz="quarter" idx="13"/>
          </p:nvPr>
        </p:nvSpPr>
        <p:spPr>
          <a:xfrm>
            <a:off x="899592" y="1169368"/>
            <a:ext cx="7677472" cy="5688632"/>
          </a:xfrm>
        </p:spPr>
        <p:txBody>
          <a:bodyPr>
            <a:normAutofit fontScale="92500"/>
          </a:bodyPr>
          <a:lstStyle/>
          <a:p>
            <a:pPr marL="45720" indent="0">
              <a:lnSpc>
                <a:spcPct val="150000"/>
              </a:lnSpc>
              <a:buNone/>
            </a:pPr>
            <a:r>
              <a:rPr lang="en-US" altLang="zh-TW" b="1" dirty="0" smtClean="0">
                <a:solidFill>
                  <a:schemeClr val="tx1"/>
                </a:solidFill>
              </a:rPr>
              <a:t>1.</a:t>
            </a:r>
            <a:r>
              <a:rPr lang="en-US" altLang="zh-TW" b="1" dirty="0">
                <a:solidFill>
                  <a:schemeClr val="tx1"/>
                </a:solidFill>
              </a:rPr>
              <a:t>3</a:t>
            </a:r>
            <a:r>
              <a:rPr lang="en-US" altLang="zh-TW" b="1" dirty="0" smtClean="0">
                <a:solidFill>
                  <a:schemeClr val="tx1"/>
                </a:solidFill>
              </a:rPr>
              <a:t> </a:t>
            </a:r>
            <a:r>
              <a:rPr lang="zh-TW" altLang="zh-TW" b="1" dirty="0">
                <a:solidFill>
                  <a:schemeClr val="tx1"/>
                </a:solidFill>
              </a:rPr>
              <a:t>研究限制</a:t>
            </a:r>
            <a:endParaRPr lang="zh-TW" altLang="zh-TW" dirty="0">
              <a:solidFill>
                <a:schemeClr val="tx1"/>
              </a:solidFill>
            </a:endParaRPr>
          </a:p>
          <a:p>
            <a:pPr marL="45720" indent="0">
              <a:lnSpc>
                <a:spcPct val="150000"/>
              </a:lnSpc>
              <a:buNone/>
            </a:pPr>
            <a:r>
              <a:rPr lang="zh-TW" altLang="zh-TW" dirty="0">
                <a:solidFill>
                  <a:schemeClr val="tx1"/>
                </a:solidFill>
              </a:rPr>
              <a:t>　　在做這專題時我們遇到了許多困難，機器人組裝，</a:t>
            </a:r>
            <a:r>
              <a:rPr lang="en-US" altLang="zh-TW" dirty="0">
                <a:solidFill>
                  <a:schemeClr val="tx1"/>
                </a:solidFill>
              </a:rPr>
              <a:t>APP</a:t>
            </a:r>
            <a:r>
              <a:rPr lang="zh-TW" altLang="zh-TW" dirty="0" smtClean="0">
                <a:solidFill>
                  <a:schemeClr val="tx1"/>
                </a:solidFill>
              </a:rPr>
              <a:t>程式</a:t>
            </a:r>
            <a:r>
              <a:rPr lang="zh-TW" altLang="en-US" dirty="0" smtClean="0">
                <a:solidFill>
                  <a:schemeClr val="tx1"/>
                </a:solidFill>
              </a:rPr>
              <a:t>修改</a:t>
            </a:r>
            <a:r>
              <a:rPr lang="zh-TW" altLang="zh-TW" dirty="0" smtClean="0">
                <a:solidFill>
                  <a:schemeClr val="tx1"/>
                </a:solidFill>
              </a:rPr>
              <a:t>等等</a:t>
            </a:r>
            <a:r>
              <a:rPr lang="zh-TW" altLang="zh-TW" dirty="0">
                <a:solidFill>
                  <a:schemeClr val="tx1"/>
                </a:solidFill>
              </a:rPr>
              <a:t>，許多地方都是多次詢問</a:t>
            </a:r>
            <a:r>
              <a:rPr lang="zh-TW" altLang="zh-TW" dirty="0" smtClean="0">
                <a:solidFill>
                  <a:schemeClr val="tx1"/>
                </a:solidFill>
              </a:rPr>
              <a:t>導師</a:t>
            </a:r>
            <a:r>
              <a:rPr lang="zh-TW" altLang="en-US" dirty="0">
                <a:solidFill>
                  <a:schemeClr val="tx1"/>
                </a:solidFill>
              </a:rPr>
              <a:t>。</a:t>
            </a:r>
            <a:r>
              <a:rPr lang="zh-TW" altLang="en-US" dirty="0" smtClean="0">
                <a:solidFill>
                  <a:schemeClr val="tx1"/>
                </a:solidFill>
              </a:rPr>
              <a:t>在</a:t>
            </a:r>
            <a:r>
              <a:rPr lang="zh-TW" altLang="zh-TW" dirty="0" smtClean="0">
                <a:solidFill>
                  <a:schemeClr val="tx1"/>
                </a:solidFill>
              </a:rPr>
              <a:t>機器人</a:t>
            </a:r>
            <a:r>
              <a:rPr lang="zh-TW" altLang="zh-TW" dirty="0">
                <a:solidFill>
                  <a:schemeClr val="tx1"/>
                </a:solidFill>
              </a:rPr>
              <a:t>方面</a:t>
            </a:r>
            <a:r>
              <a:rPr lang="zh-TW" altLang="zh-TW" dirty="0" smtClean="0">
                <a:solidFill>
                  <a:schemeClr val="tx1"/>
                </a:solidFill>
              </a:rPr>
              <a:t>我們下</a:t>
            </a:r>
            <a:r>
              <a:rPr lang="zh-TW" altLang="zh-TW" dirty="0">
                <a:solidFill>
                  <a:schemeClr val="tx1"/>
                </a:solidFill>
              </a:rPr>
              <a:t>了很多的功夫，機器人的架構看似堅固其實有點脆弱，在製作動作的過程中難免會讓機器人摔了幾次，機器人很容易就解體，要再把關節裝回去</a:t>
            </a:r>
            <a:r>
              <a:rPr lang="zh-TW" altLang="zh-TW" dirty="0" smtClean="0">
                <a:solidFill>
                  <a:schemeClr val="tx1"/>
                </a:solidFill>
              </a:rPr>
              <a:t>，</a:t>
            </a:r>
            <a:r>
              <a:rPr lang="zh-TW" altLang="en-US" dirty="0" smtClean="0">
                <a:solidFill>
                  <a:schemeClr val="tx1"/>
                </a:solidFill>
              </a:rPr>
              <a:t>因此</a:t>
            </a:r>
            <a:r>
              <a:rPr lang="zh-TW" altLang="zh-TW" dirty="0" smtClean="0">
                <a:solidFill>
                  <a:schemeClr val="tx1"/>
                </a:solidFill>
              </a:rPr>
              <a:t>我們也</a:t>
            </a:r>
            <a:r>
              <a:rPr lang="zh-TW" altLang="en-US" dirty="0" smtClean="0">
                <a:solidFill>
                  <a:schemeClr val="tx1"/>
                </a:solidFill>
              </a:rPr>
              <a:t>嘗試</a:t>
            </a:r>
            <a:r>
              <a:rPr lang="zh-TW" altLang="zh-TW" dirty="0" smtClean="0">
                <a:solidFill>
                  <a:schemeClr val="tx1"/>
                </a:solidFill>
              </a:rPr>
              <a:t>要</a:t>
            </a:r>
            <a:r>
              <a:rPr lang="zh-TW" altLang="zh-TW" dirty="0">
                <a:solidFill>
                  <a:schemeClr val="tx1"/>
                </a:solidFill>
              </a:rPr>
              <a:t>如何加強機器人方面的堅固</a:t>
            </a:r>
            <a:r>
              <a:rPr lang="zh-TW" altLang="zh-TW" dirty="0" smtClean="0">
                <a:solidFill>
                  <a:schemeClr val="tx1"/>
                </a:solidFill>
              </a:rPr>
              <a:t>性</a:t>
            </a:r>
            <a:r>
              <a:rPr lang="zh-TW" altLang="en-US" dirty="0" smtClean="0">
                <a:solidFill>
                  <a:schemeClr val="tx1"/>
                </a:solidFill>
              </a:rPr>
              <a:t>。</a:t>
            </a:r>
            <a:endParaRPr lang="zh-TW" altLang="zh-TW" dirty="0">
              <a:solidFill>
                <a:schemeClr val="tx1"/>
              </a:solidFill>
            </a:endParaRPr>
          </a:p>
          <a:p>
            <a:pPr marL="45720" indent="0">
              <a:lnSpc>
                <a:spcPct val="150000"/>
              </a:lnSpc>
              <a:buNone/>
            </a:pPr>
            <a:r>
              <a:rPr lang="zh-TW" altLang="zh-TW" dirty="0">
                <a:solidFill>
                  <a:schemeClr val="tx1"/>
                </a:solidFill>
              </a:rPr>
              <a:t>　　</a:t>
            </a:r>
            <a:r>
              <a:rPr lang="zh-TW" altLang="zh-TW" dirty="0" smtClean="0">
                <a:solidFill>
                  <a:schemeClr val="tx1"/>
                </a:solidFill>
              </a:rPr>
              <a:t>製作</a:t>
            </a:r>
            <a:r>
              <a:rPr lang="zh-TW" altLang="zh-TW" dirty="0">
                <a:solidFill>
                  <a:schemeClr val="tx1"/>
                </a:solidFill>
              </a:rPr>
              <a:t>劇本</a:t>
            </a:r>
            <a:r>
              <a:rPr lang="zh-TW" altLang="zh-TW" dirty="0" smtClean="0">
                <a:solidFill>
                  <a:schemeClr val="tx1"/>
                </a:solidFill>
              </a:rPr>
              <a:t>上</a:t>
            </a:r>
            <a:r>
              <a:rPr lang="zh-TW" altLang="en-US" dirty="0" smtClean="0">
                <a:solidFill>
                  <a:schemeClr val="tx1"/>
                </a:solidFill>
              </a:rPr>
              <a:t>也</a:t>
            </a:r>
            <a:r>
              <a:rPr lang="zh-TW" altLang="zh-TW" dirty="0" smtClean="0">
                <a:solidFill>
                  <a:schemeClr val="tx1"/>
                </a:solidFill>
              </a:rPr>
              <a:t>有</a:t>
            </a:r>
            <a:r>
              <a:rPr lang="zh-TW" altLang="zh-TW" dirty="0">
                <a:solidFill>
                  <a:schemeClr val="tx1"/>
                </a:solidFill>
              </a:rPr>
              <a:t>許多困難，許多動作機器人還是無法像人一樣做出，所以劇本方面我們也改過許多，一再改善到現在的劇本，既人性化也讓機器人能做出各種動作，機器人沒有我們想像的人性化，動作必須一改再改才能照我們理想的方式表現</a:t>
            </a:r>
            <a:r>
              <a:rPr lang="zh-TW" altLang="zh-TW" dirty="0" smtClean="0">
                <a:solidFill>
                  <a:schemeClr val="tx1"/>
                </a:solidFill>
              </a:rPr>
              <a:t>出來</a:t>
            </a:r>
            <a:r>
              <a:rPr lang="zh-TW" altLang="en-US" dirty="0">
                <a:solidFill>
                  <a:schemeClr val="tx1"/>
                </a:solidFill>
              </a:rPr>
              <a:t>。</a:t>
            </a:r>
            <a:endParaRPr lang="zh-TW" altLang="zh-TW" dirty="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t>6</a:t>
            </a:fld>
            <a:endParaRPr lang="zh-TW" altLang="en-US" sz="1600" dirty="0"/>
          </a:p>
        </p:txBody>
      </p:sp>
    </p:spTree>
    <p:extLst>
      <p:ext uri="{BB962C8B-B14F-4D97-AF65-F5344CB8AC3E}">
        <p14:creationId xmlns:p14="http://schemas.microsoft.com/office/powerpoint/2010/main" val="406504447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6512511" cy="1143000"/>
          </a:xfrm>
        </p:spPr>
        <p:txBody>
          <a:bodyPr/>
          <a:lstStyle/>
          <a:p>
            <a:pPr marL="0" indent="0" algn="l">
              <a:buNone/>
            </a:pPr>
            <a:r>
              <a:rPr lang="zh-TW" altLang="zh-TW" dirty="0">
                <a:effectLst/>
              </a:rPr>
              <a:t>第一章 研究計劃</a:t>
            </a:r>
            <a:endParaRPr lang="zh-TW" altLang="en-US" dirty="0"/>
          </a:p>
        </p:txBody>
      </p:sp>
      <p:sp>
        <p:nvSpPr>
          <p:cNvPr id="3" name="內容版面配置區 2"/>
          <p:cNvSpPr>
            <a:spLocks noGrp="1"/>
          </p:cNvSpPr>
          <p:nvPr>
            <p:ph sz="quarter" idx="13"/>
          </p:nvPr>
        </p:nvSpPr>
        <p:spPr>
          <a:xfrm>
            <a:off x="1115616" y="1340768"/>
            <a:ext cx="7533456" cy="4896544"/>
          </a:xfrm>
        </p:spPr>
        <p:txBody>
          <a:bodyPr/>
          <a:lstStyle/>
          <a:p>
            <a:pPr marL="45720" indent="0">
              <a:buNone/>
            </a:pPr>
            <a:r>
              <a:rPr lang="zh-TW" altLang="zh-TW" sz="2700" b="1" dirty="0">
                <a:solidFill>
                  <a:schemeClr val="tx1"/>
                </a:solidFill>
              </a:rPr>
              <a:t>製作過程</a:t>
            </a:r>
            <a:endParaRPr lang="zh-TW" altLang="zh-TW" sz="2700" dirty="0">
              <a:solidFill>
                <a:schemeClr val="tx1"/>
              </a:solidFill>
            </a:endParaRPr>
          </a:p>
          <a:p>
            <a:pPr marL="45720" indent="0">
              <a:buNone/>
            </a:pPr>
            <a:r>
              <a:rPr lang="zh-TW" altLang="zh-TW" dirty="0">
                <a:solidFill>
                  <a:schemeClr val="tx1"/>
                </a:solidFill>
              </a:rPr>
              <a:t>第一步：</a:t>
            </a:r>
            <a:r>
              <a:rPr lang="en-US" altLang="zh-TW" dirty="0">
                <a:solidFill>
                  <a:schemeClr val="tx1"/>
                </a:solidFill>
              </a:rPr>
              <a:t>RQ-HUNO</a:t>
            </a:r>
            <a:r>
              <a:rPr lang="zh-TW" altLang="zh-TW" dirty="0">
                <a:solidFill>
                  <a:schemeClr val="tx1"/>
                </a:solidFill>
              </a:rPr>
              <a:t>機器人每個部位的組裝從右腳開始左腳右手左手</a:t>
            </a:r>
            <a:r>
              <a:rPr lang="zh-TW" altLang="zh-TW" dirty="0" smtClean="0">
                <a:solidFill>
                  <a:schemeClr val="tx1"/>
                </a:solidFill>
              </a:rPr>
              <a:t>等</a:t>
            </a:r>
            <a:endParaRPr lang="zh-TW" altLang="zh-TW" dirty="0">
              <a:solidFill>
                <a:schemeClr val="tx1"/>
              </a:solidFill>
            </a:endParaRPr>
          </a:p>
          <a:p>
            <a:pPr marL="45720" indent="0">
              <a:buNone/>
            </a:pPr>
            <a:r>
              <a:rPr lang="zh-TW" altLang="zh-TW" dirty="0">
                <a:solidFill>
                  <a:schemeClr val="tx1"/>
                </a:solidFill>
              </a:rPr>
              <a:t>第二步：組裝</a:t>
            </a:r>
            <a:r>
              <a:rPr lang="en-US" altLang="zh-TW" dirty="0">
                <a:solidFill>
                  <a:schemeClr val="tx1"/>
                </a:solidFill>
              </a:rPr>
              <a:t>RQ-HUNO</a:t>
            </a:r>
            <a:r>
              <a:rPr lang="zh-TW" altLang="zh-TW" dirty="0">
                <a:solidFill>
                  <a:schemeClr val="tx1"/>
                </a:solidFill>
              </a:rPr>
              <a:t>機器人的身體並把其他部分裝</a:t>
            </a:r>
            <a:r>
              <a:rPr lang="zh-TW" altLang="zh-TW" dirty="0" smtClean="0">
                <a:solidFill>
                  <a:schemeClr val="tx1"/>
                </a:solidFill>
              </a:rPr>
              <a:t>上</a:t>
            </a:r>
            <a:endParaRPr lang="zh-TW" altLang="zh-TW" dirty="0">
              <a:solidFill>
                <a:schemeClr val="tx1"/>
              </a:solidFill>
            </a:endParaRPr>
          </a:p>
          <a:p>
            <a:pPr marL="45720" indent="0">
              <a:buNone/>
            </a:pPr>
            <a:r>
              <a:rPr lang="zh-TW" altLang="zh-TW" dirty="0">
                <a:solidFill>
                  <a:schemeClr val="tx1"/>
                </a:solidFill>
              </a:rPr>
              <a:t>第三步：檢測組裝完成的機器人與調整零點</a:t>
            </a:r>
            <a:r>
              <a:rPr lang="zh-TW" altLang="zh-TW" dirty="0" smtClean="0">
                <a:solidFill>
                  <a:schemeClr val="tx1"/>
                </a:solidFill>
              </a:rPr>
              <a:t>位置</a:t>
            </a:r>
          </a:p>
          <a:p>
            <a:pPr marL="45720" indent="0">
              <a:buNone/>
            </a:pPr>
            <a:r>
              <a:rPr lang="zh-TW" altLang="zh-TW" dirty="0" smtClean="0">
                <a:solidFill>
                  <a:schemeClr val="tx1"/>
                </a:solidFill>
              </a:rPr>
              <a:t>第四步：安裝驅動並測試電腦能連接上機器人</a:t>
            </a:r>
          </a:p>
          <a:p>
            <a:pPr marL="45720" indent="0">
              <a:buNone/>
            </a:pPr>
            <a:r>
              <a:rPr lang="zh-TW" altLang="zh-TW" dirty="0" smtClean="0">
                <a:solidFill>
                  <a:schemeClr val="tx1"/>
                </a:solidFill>
              </a:rPr>
              <a:t>第五</a:t>
            </a:r>
            <a:r>
              <a:rPr lang="zh-TW" altLang="zh-TW" dirty="0">
                <a:solidFill>
                  <a:schemeClr val="tx1"/>
                </a:solidFill>
              </a:rPr>
              <a:t>步：用電腦製作機器人的動作並燒錄在機器人</a:t>
            </a:r>
            <a:r>
              <a:rPr lang="zh-TW" altLang="zh-TW" dirty="0" smtClean="0">
                <a:solidFill>
                  <a:schemeClr val="tx1"/>
                </a:solidFill>
              </a:rPr>
              <a:t>身上</a:t>
            </a:r>
            <a:endParaRPr lang="zh-TW" altLang="zh-TW" dirty="0">
              <a:solidFill>
                <a:schemeClr val="tx1"/>
              </a:solidFill>
            </a:endParaRPr>
          </a:p>
          <a:p>
            <a:pPr marL="45720" indent="0">
              <a:buNone/>
            </a:pPr>
            <a:r>
              <a:rPr lang="zh-TW" altLang="zh-TW" dirty="0">
                <a:solidFill>
                  <a:schemeClr val="tx1"/>
                </a:solidFill>
              </a:rPr>
              <a:t>第六步：</a:t>
            </a:r>
            <a:r>
              <a:rPr lang="en-US" altLang="zh-TW" dirty="0">
                <a:solidFill>
                  <a:schemeClr val="tx1"/>
                </a:solidFill>
              </a:rPr>
              <a:t>APP</a:t>
            </a:r>
            <a:r>
              <a:rPr lang="zh-TW" altLang="zh-TW" dirty="0">
                <a:solidFill>
                  <a:schemeClr val="tx1"/>
                </a:solidFill>
              </a:rPr>
              <a:t>程式修改及機器人藍芽連線測試</a:t>
            </a:r>
          </a:p>
          <a:p>
            <a:pPr marL="45720" indent="0">
              <a:buNone/>
            </a:pPr>
            <a:r>
              <a:rPr lang="zh-TW" altLang="zh-TW" dirty="0">
                <a:solidFill>
                  <a:schemeClr val="tx1"/>
                </a:solidFill>
              </a:rPr>
              <a:t>第七步：劇本構思與</a:t>
            </a:r>
            <a:r>
              <a:rPr lang="zh-TW" altLang="zh-TW" dirty="0" smtClean="0">
                <a:solidFill>
                  <a:schemeClr val="tx1"/>
                </a:solidFill>
              </a:rPr>
              <a:t>編劇</a:t>
            </a:r>
            <a:endParaRPr lang="zh-TW" altLang="zh-TW" dirty="0">
              <a:solidFill>
                <a:schemeClr val="tx1"/>
              </a:solidFill>
            </a:endParaRPr>
          </a:p>
          <a:p>
            <a:pPr marL="45720" indent="0">
              <a:buNone/>
            </a:pPr>
            <a:r>
              <a:rPr lang="zh-TW" altLang="zh-TW" dirty="0">
                <a:solidFill>
                  <a:schemeClr val="tx1"/>
                </a:solidFill>
              </a:rPr>
              <a:t>第八步：做最後的總結，劇本套用在機器人上測試動作，並完成</a:t>
            </a:r>
            <a:r>
              <a:rPr lang="zh-TW" altLang="zh-TW" dirty="0" smtClean="0">
                <a:solidFill>
                  <a:schemeClr val="tx1"/>
                </a:solidFill>
              </a:rPr>
              <a:t>劇本</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E560F998-F487-494D-8D36-3AF055DAA35F}" type="slidenum">
              <a:rPr lang="zh-TW" altLang="en-US" sz="1600"/>
              <a:pPr/>
              <a:t>7</a:t>
            </a:fld>
            <a:endParaRPr lang="zh-TW" altLang="en-US" sz="1600" dirty="0"/>
          </a:p>
        </p:txBody>
      </p:sp>
    </p:spTree>
    <p:extLst>
      <p:ext uri="{BB962C8B-B14F-4D97-AF65-F5344CB8AC3E}">
        <p14:creationId xmlns:p14="http://schemas.microsoft.com/office/powerpoint/2010/main" val="380853679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712968" cy="936104"/>
          </a:xfrm>
        </p:spPr>
        <p:txBody>
          <a:bodyPr/>
          <a:lstStyle/>
          <a:p>
            <a:pPr algn="l"/>
            <a:r>
              <a:rPr lang="zh-TW" altLang="zh-TW" dirty="0">
                <a:effectLst/>
              </a:rPr>
              <a:t>第二章 認識</a:t>
            </a:r>
            <a:r>
              <a:rPr lang="en-US" altLang="zh-TW" dirty="0">
                <a:effectLst/>
              </a:rPr>
              <a:t>RQ-HUNO</a:t>
            </a:r>
            <a:r>
              <a:rPr lang="zh-TW" altLang="zh-TW" dirty="0">
                <a:effectLst/>
              </a:rPr>
              <a:t>機器人</a:t>
            </a:r>
            <a:endParaRPr lang="zh-TW" altLang="en-US" dirty="0"/>
          </a:p>
        </p:txBody>
      </p:sp>
      <p:sp>
        <p:nvSpPr>
          <p:cNvPr id="3" name="內容版面配置區 2"/>
          <p:cNvSpPr>
            <a:spLocks noGrp="1"/>
          </p:cNvSpPr>
          <p:nvPr>
            <p:ph sz="quarter" idx="13"/>
          </p:nvPr>
        </p:nvSpPr>
        <p:spPr>
          <a:xfrm>
            <a:off x="683568" y="1484784"/>
            <a:ext cx="8280920" cy="4608512"/>
          </a:xfrm>
        </p:spPr>
        <p:txBody>
          <a:bodyPr>
            <a:normAutofit lnSpcReduction="10000"/>
          </a:bodyPr>
          <a:lstStyle/>
          <a:p>
            <a:pPr>
              <a:lnSpc>
                <a:spcPct val="150000"/>
              </a:lnSpc>
            </a:pPr>
            <a:r>
              <a:rPr lang="en-US" altLang="zh-TW" sz="2700" b="1" dirty="0" smtClean="0">
                <a:solidFill>
                  <a:schemeClr val="tx1"/>
                </a:solidFill>
              </a:rPr>
              <a:t>RQ-HUNO</a:t>
            </a:r>
            <a:r>
              <a:rPr lang="zh-TW" altLang="zh-TW" sz="2700" b="1" dirty="0">
                <a:solidFill>
                  <a:schemeClr val="tx1"/>
                </a:solidFill>
              </a:rPr>
              <a:t>機器人的起始</a:t>
            </a:r>
            <a:endParaRPr lang="zh-TW" altLang="zh-TW" sz="2700" dirty="0">
              <a:solidFill>
                <a:schemeClr val="tx1"/>
              </a:solidFill>
            </a:endParaRPr>
          </a:p>
          <a:p>
            <a:pPr>
              <a:lnSpc>
                <a:spcPct val="150000"/>
              </a:lnSpc>
            </a:pPr>
            <a:r>
              <a:rPr lang="zh-TW" altLang="en-US" dirty="0" smtClean="0">
                <a:solidFill>
                  <a:schemeClr val="tx1"/>
                </a:solidFill>
              </a:rPr>
              <a:t>智能科技</a:t>
            </a:r>
            <a:r>
              <a:rPr lang="zh-TW" altLang="zh-TW" dirty="0" smtClean="0">
                <a:solidFill>
                  <a:schemeClr val="tx1"/>
                </a:solidFill>
              </a:rPr>
              <a:t>是</a:t>
            </a:r>
            <a:r>
              <a:rPr lang="zh-TW" altLang="zh-TW" dirty="0">
                <a:solidFill>
                  <a:schemeClr val="tx1"/>
                </a:solidFill>
              </a:rPr>
              <a:t>香港專業</a:t>
            </a:r>
            <a:r>
              <a:rPr lang="zh-TW" altLang="zh-TW" dirty="0" smtClean="0">
                <a:solidFill>
                  <a:schemeClr val="tx1"/>
                </a:solidFill>
              </a:rPr>
              <a:t>機</a:t>
            </a:r>
            <a:r>
              <a:rPr lang="zh-TW" altLang="en-US" dirty="0" smtClean="0">
                <a:solidFill>
                  <a:schemeClr val="tx1"/>
                </a:solidFill>
              </a:rPr>
              <a:t>器</a:t>
            </a:r>
            <a:r>
              <a:rPr lang="zh-TW" altLang="zh-TW" dirty="0" smtClean="0">
                <a:solidFill>
                  <a:schemeClr val="tx1"/>
                </a:solidFill>
              </a:rPr>
              <a:t>人</a:t>
            </a:r>
            <a:r>
              <a:rPr lang="zh-TW" altLang="zh-TW" dirty="0">
                <a:solidFill>
                  <a:schemeClr val="tx1"/>
                </a:solidFill>
              </a:rPr>
              <a:t>發展中心</a:t>
            </a:r>
            <a:r>
              <a:rPr lang="zh-TW" altLang="zh-TW" dirty="0" smtClean="0">
                <a:solidFill>
                  <a:schemeClr val="tx1"/>
                </a:solidFill>
              </a:rPr>
              <a:t>，</a:t>
            </a:r>
            <a:r>
              <a:rPr lang="zh-TW" altLang="en-US" dirty="0" smtClean="0">
                <a:solidFill>
                  <a:schemeClr val="tx1"/>
                </a:solidFill>
              </a:rPr>
              <a:t>台灣飆 機器人公司代理，</a:t>
            </a:r>
            <a:r>
              <a:rPr lang="zh-TW" altLang="zh-TW" dirty="0" smtClean="0">
                <a:solidFill>
                  <a:schemeClr val="tx1"/>
                </a:solidFill>
              </a:rPr>
              <a:t>專門</a:t>
            </a:r>
            <a:r>
              <a:rPr lang="zh-TW" altLang="zh-TW" dirty="0">
                <a:solidFill>
                  <a:schemeClr val="tx1"/>
                </a:solidFill>
              </a:rPr>
              <a:t>開發及售賣各種類型之</a:t>
            </a:r>
            <a:r>
              <a:rPr lang="zh-TW" altLang="zh-TW" dirty="0" smtClean="0">
                <a:solidFill>
                  <a:schemeClr val="tx1"/>
                </a:solidFill>
              </a:rPr>
              <a:t>機</a:t>
            </a:r>
            <a:r>
              <a:rPr lang="zh-TW" altLang="en-US" dirty="0" smtClean="0">
                <a:solidFill>
                  <a:schemeClr val="tx1"/>
                </a:solidFill>
              </a:rPr>
              <a:t>器</a:t>
            </a:r>
            <a:r>
              <a:rPr lang="zh-TW" altLang="zh-TW" dirty="0" smtClean="0">
                <a:solidFill>
                  <a:schemeClr val="tx1"/>
                </a:solidFill>
              </a:rPr>
              <a:t>人</a:t>
            </a:r>
            <a:r>
              <a:rPr lang="zh-TW" altLang="zh-TW" dirty="0">
                <a:solidFill>
                  <a:schemeClr val="tx1"/>
                </a:solidFill>
              </a:rPr>
              <a:t>及配件。致力開發及推動機械人在香港的發展，使用，教學及活動等等的路向，另一方面亦引進其他國家的</a:t>
            </a:r>
            <a:r>
              <a:rPr lang="zh-TW" altLang="zh-TW" dirty="0" smtClean="0">
                <a:solidFill>
                  <a:schemeClr val="tx1"/>
                </a:solidFill>
              </a:rPr>
              <a:t>機</a:t>
            </a:r>
            <a:r>
              <a:rPr lang="zh-TW" altLang="en-US" dirty="0" smtClean="0">
                <a:solidFill>
                  <a:schemeClr val="tx1"/>
                </a:solidFill>
              </a:rPr>
              <a:t>器</a:t>
            </a:r>
            <a:r>
              <a:rPr lang="zh-TW" altLang="zh-TW" dirty="0" smtClean="0">
                <a:solidFill>
                  <a:schemeClr val="tx1"/>
                </a:solidFill>
              </a:rPr>
              <a:t>人</a:t>
            </a:r>
            <a:r>
              <a:rPr lang="zh-TW" altLang="zh-TW" dirty="0">
                <a:solidFill>
                  <a:schemeClr val="tx1"/>
                </a:solidFill>
              </a:rPr>
              <a:t>平臺及配件作為研究或發售．為客戶架建及開發</a:t>
            </a:r>
            <a:r>
              <a:rPr lang="zh-TW" altLang="zh-TW" dirty="0" smtClean="0">
                <a:solidFill>
                  <a:schemeClr val="tx1"/>
                </a:solidFill>
              </a:rPr>
              <a:t>機</a:t>
            </a:r>
            <a:r>
              <a:rPr lang="zh-TW" altLang="en-US" dirty="0" smtClean="0">
                <a:solidFill>
                  <a:schemeClr val="tx1"/>
                </a:solidFill>
              </a:rPr>
              <a:t>器</a:t>
            </a:r>
            <a:r>
              <a:rPr lang="zh-TW" altLang="zh-TW" dirty="0" smtClean="0">
                <a:solidFill>
                  <a:schemeClr val="tx1"/>
                </a:solidFill>
              </a:rPr>
              <a:t>人</a:t>
            </a:r>
            <a:r>
              <a:rPr lang="zh-TW" altLang="zh-TW" dirty="0">
                <a:solidFill>
                  <a:schemeClr val="tx1"/>
                </a:solidFill>
              </a:rPr>
              <a:t>或互動媒體之應用，</a:t>
            </a:r>
            <a:r>
              <a:rPr lang="zh-TW" altLang="zh-TW" dirty="0" smtClean="0">
                <a:solidFill>
                  <a:schemeClr val="tx1"/>
                </a:solidFill>
              </a:rPr>
              <a:t>互動</a:t>
            </a:r>
            <a:r>
              <a:rPr lang="zh-TW" altLang="en-US" dirty="0" smtClean="0">
                <a:solidFill>
                  <a:schemeClr val="tx1"/>
                </a:solidFill>
              </a:rPr>
              <a:t>式</a:t>
            </a:r>
            <a:r>
              <a:rPr lang="zh-TW" altLang="zh-TW" dirty="0" smtClean="0">
                <a:solidFill>
                  <a:schemeClr val="tx1"/>
                </a:solidFill>
              </a:rPr>
              <a:t>媒體</a:t>
            </a:r>
            <a:r>
              <a:rPr lang="zh-TW" altLang="zh-TW" dirty="0">
                <a:solidFill>
                  <a:schemeClr val="tx1"/>
                </a:solidFill>
              </a:rPr>
              <a:t>自動化的技術支援</a:t>
            </a:r>
            <a:r>
              <a:rPr lang="zh-TW" altLang="zh-TW" dirty="0" smtClean="0">
                <a:solidFill>
                  <a:schemeClr val="tx1"/>
                </a:solidFill>
              </a:rPr>
              <a:t>服務</a:t>
            </a:r>
            <a:r>
              <a:rPr lang="zh-TW" altLang="en-US" dirty="0" smtClean="0">
                <a:solidFill>
                  <a:schemeClr val="tx1"/>
                </a:solidFill>
              </a:rPr>
              <a:t>，</a:t>
            </a:r>
            <a:r>
              <a:rPr lang="zh-TW" altLang="zh-TW" dirty="0" smtClean="0">
                <a:solidFill>
                  <a:schemeClr val="tx1"/>
                </a:solidFill>
              </a:rPr>
              <a:t>如機</a:t>
            </a:r>
            <a:r>
              <a:rPr lang="zh-TW" altLang="en-US" dirty="0" smtClean="0">
                <a:solidFill>
                  <a:schemeClr val="tx1"/>
                </a:solidFill>
              </a:rPr>
              <a:t>器</a:t>
            </a:r>
            <a:r>
              <a:rPr lang="zh-TW" altLang="zh-TW" dirty="0" smtClean="0">
                <a:solidFill>
                  <a:schemeClr val="tx1"/>
                </a:solidFill>
              </a:rPr>
              <a:t>人</a:t>
            </a:r>
            <a:r>
              <a:rPr lang="zh-TW" altLang="zh-TW" dirty="0">
                <a:solidFill>
                  <a:schemeClr val="tx1"/>
                </a:solidFill>
              </a:rPr>
              <a:t>或互動回應</a:t>
            </a:r>
            <a:r>
              <a:rPr lang="zh-TW" altLang="zh-TW" dirty="0" smtClean="0">
                <a:solidFill>
                  <a:schemeClr val="tx1"/>
                </a:solidFill>
              </a:rPr>
              <a:t>，加上</a:t>
            </a:r>
            <a:r>
              <a:rPr lang="zh-TW" altLang="zh-TW" dirty="0">
                <a:solidFill>
                  <a:schemeClr val="tx1"/>
                </a:solidFill>
              </a:rPr>
              <a:t>互動媒體或</a:t>
            </a:r>
            <a:r>
              <a:rPr lang="zh-TW" altLang="zh-TW" dirty="0" smtClean="0">
                <a:solidFill>
                  <a:schemeClr val="tx1"/>
                </a:solidFill>
              </a:rPr>
              <a:t>機</a:t>
            </a:r>
            <a:r>
              <a:rPr lang="zh-TW" altLang="en-US" dirty="0" smtClean="0">
                <a:solidFill>
                  <a:schemeClr val="tx1"/>
                </a:solidFill>
              </a:rPr>
              <a:t>器</a:t>
            </a:r>
            <a:r>
              <a:rPr lang="zh-TW" altLang="zh-TW" dirty="0" smtClean="0">
                <a:solidFill>
                  <a:schemeClr val="tx1"/>
                </a:solidFill>
              </a:rPr>
              <a:t>人</a:t>
            </a:r>
            <a:r>
              <a:rPr lang="zh-TW" altLang="en-US" dirty="0" smtClean="0">
                <a:solidFill>
                  <a:schemeClr val="tx1"/>
                </a:solidFill>
              </a:rPr>
              <a:t>的</a:t>
            </a:r>
            <a:r>
              <a:rPr lang="zh-TW" altLang="zh-TW" dirty="0" smtClean="0">
                <a:solidFill>
                  <a:schemeClr val="tx1"/>
                </a:solidFill>
              </a:rPr>
              <a:t>結構思</a:t>
            </a:r>
            <a:r>
              <a:rPr lang="zh-TW" altLang="en-US" dirty="0" smtClean="0">
                <a:solidFill>
                  <a:schemeClr val="tx1"/>
                </a:solidFill>
              </a:rPr>
              <a:t>想</a:t>
            </a:r>
            <a:r>
              <a:rPr lang="zh-TW" altLang="zh-TW" dirty="0" smtClean="0">
                <a:solidFill>
                  <a:schemeClr val="tx1"/>
                </a:solidFill>
              </a:rPr>
              <a:t>，</a:t>
            </a:r>
            <a:r>
              <a:rPr lang="zh-TW" altLang="zh-TW" dirty="0">
                <a:solidFill>
                  <a:schemeClr val="tx1"/>
                </a:solidFill>
              </a:rPr>
              <a:t>而</a:t>
            </a:r>
            <a:r>
              <a:rPr lang="en-US" altLang="zh-TW" dirty="0">
                <a:solidFill>
                  <a:schemeClr val="tx1"/>
                </a:solidFill>
              </a:rPr>
              <a:t>RQ-HUNO </a:t>
            </a:r>
            <a:r>
              <a:rPr lang="zh-TW" altLang="zh-TW" dirty="0">
                <a:solidFill>
                  <a:schemeClr val="tx1"/>
                </a:solidFill>
              </a:rPr>
              <a:t>機器</a:t>
            </a:r>
            <a:r>
              <a:rPr lang="zh-TW" altLang="zh-TW" dirty="0" smtClean="0">
                <a:solidFill>
                  <a:schemeClr val="tx1"/>
                </a:solidFill>
              </a:rPr>
              <a:t>人為</a:t>
            </a:r>
            <a:r>
              <a:rPr lang="zh-TW" altLang="en-US" dirty="0" smtClean="0">
                <a:solidFill>
                  <a:schemeClr val="tx1"/>
                </a:solidFill>
              </a:rPr>
              <a:t>智能公司</a:t>
            </a:r>
            <a:r>
              <a:rPr lang="zh-TW" altLang="zh-TW" dirty="0" smtClean="0">
                <a:solidFill>
                  <a:schemeClr val="tx1"/>
                </a:solidFill>
              </a:rPr>
              <a:t>產</a:t>
            </a:r>
            <a:r>
              <a:rPr lang="zh-TW" altLang="zh-TW" dirty="0">
                <a:solidFill>
                  <a:schemeClr val="tx1"/>
                </a:solidFill>
              </a:rPr>
              <a:t>下</a:t>
            </a:r>
            <a:r>
              <a:rPr lang="zh-TW" altLang="zh-TW" dirty="0" smtClean="0">
                <a:solidFill>
                  <a:schemeClr val="tx1"/>
                </a:solidFill>
              </a:rPr>
              <a:t>的</a:t>
            </a:r>
            <a:r>
              <a:rPr lang="zh-TW" altLang="en-US" dirty="0" smtClean="0">
                <a:solidFill>
                  <a:schemeClr val="tx1"/>
                </a:solidFill>
              </a:rPr>
              <a:t>其中</a:t>
            </a:r>
            <a:r>
              <a:rPr lang="zh-TW" altLang="zh-TW" dirty="0" smtClean="0">
                <a:solidFill>
                  <a:schemeClr val="tx1"/>
                </a:solidFill>
              </a:rPr>
              <a:t>一隻</a:t>
            </a:r>
            <a:r>
              <a:rPr lang="zh-TW" altLang="zh-TW" dirty="0">
                <a:solidFill>
                  <a:schemeClr val="tx1"/>
                </a:solidFill>
              </a:rPr>
              <a:t>機器人，是一個人形標準型機器人，能自行組裝並利用相關操作</a:t>
            </a:r>
            <a:r>
              <a:rPr lang="zh-TW" altLang="zh-TW" dirty="0" smtClean="0">
                <a:solidFill>
                  <a:schemeClr val="tx1"/>
                </a:solidFill>
              </a:rPr>
              <a:t>程式控制</a:t>
            </a:r>
            <a:r>
              <a:rPr lang="zh-TW" altLang="en-US" dirty="0" smtClean="0">
                <a:solidFill>
                  <a:schemeClr val="tx1"/>
                </a:solidFill>
              </a:rPr>
              <a:t>。</a:t>
            </a:r>
            <a:endParaRPr lang="en-US" altLang="zh-TW" dirty="0" smtClean="0">
              <a:solidFill>
                <a:schemeClr val="tx1"/>
              </a:solidFill>
            </a:endParaRPr>
          </a:p>
        </p:txBody>
      </p:sp>
      <p:sp>
        <p:nvSpPr>
          <p:cNvPr id="8" name="投影片編號版面配置區 7"/>
          <p:cNvSpPr>
            <a:spLocks noGrp="1"/>
          </p:cNvSpPr>
          <p:nvPr>
            <p:ph type="sldNum" sz="quarter" idx="12"/>
          </p:nvPr>
        </p:nvSpPr>
        <p:spPr>
          <a:xfrm>
            <a:off x="3923928" y="6381328"/>
            <a:ext cx="1828800" cy="365125"/>
          </a:xfrm>
        </p:spPr>
        <p:txBody>
          <a:bodyPr/>
          <a:lstStyle/>
          <a:p>
            <a:fld id="{E560F998-F487-494D-8D36-3AF055DAA35F}" type="slidenum">
              <a:rPr lang="zh-TW" altLang="en-US" sz="1600"/>
              <a:t>8</a:t>
            </a:fld>
            <a:endParaRPr lang="zh-TW" altLang="en-US" sz="1600" dirty="0"/>
          </a:p>
        </p:txBody>
      </p:sp>
    </p:spTree>
    <p:extLst>
      <p:ext uri="{BB962C8B-B14F-4D97-AF65-F5344CB8AC3E}">
        <p14:creationId xmlns:p14="http://schemas.microsoft.com/office/powerpoint/2010/main" val="368437307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640960" cy="1008112"/>
          </a:xfrm>
        </p:spPr>
        <p:txBody>
          <a:bodyPr/>
          <a:lstStyle/>
          <a:p>
            <a:pPr algn="l"/>
            <a:r>
              <a:rPr lang="zh-TW" altLang="zh-TW" dirty="0">
                <a:effectLst/>
              </a:rPr>
              <a:t>第二章 認識</a:t>
            </a:r>
            <a:r>
              <a:rPr lang="en-US" altLang="zh-TW" dirty="0">
                <a:effectLst/>
              </a:rPr>
              <a:t>RQ-HUNO</a:t>
            </a:r>
            <a:r>
              <a:rPr lang="zh-TW" altLang="zh-TW" dirty="0">
                <a:effectLst/>
              </a:rPr>
              <a:t>機器人</a:t>
            </a:r>
            <a:endParaRPr lang="zh-TW" altLang="en-US" dirty="0"/>
          </a:p>
        </p:txBody>
      </p:sp>
      <p:sp>
        <p:nvSpPr>
          <p:cNvPr id="3" name="內容版面配置區 2"/>
          <p:cNvSpPr>
            <a:spLocks noGrp="1"/>
          </p:cNvSpPr>
          <p:nvPr>
            <p:ph sz="quarter" idx="13"/>
          </p:nvPr>
        </p:nvSpPr>
        <p:spPr>
          <a:xfrm>
            <a:off x="1115616" y="1124744"/>
            <a:ext cx="7848872" cy="5472608"/>
          </a:xfrm>
        </p:spPr>
        <p:txBody>
          <a:bodyPr/>
          <a:lstStyle/>
          <a:p>
            <a:pPr>
              <a:lnSpc>
                <a:spcPct val="150000"/>
              </a:lnSpc>
            </a:pPr>
            <a:r>
              <a:rPr lang="en-US" altLang="zh-TW" sz="2700" b="1" dirty="0" smtClean="0">
                <a:solidFill>
                  <a:schemeClr val="tx1"/>
                </a:solidFill>
              </a:rPr>
              <a:t>RQ-HUNO</a:t>
            </a:r>
            <a:r>
              <a:rPr lang="zh-TW" altLang="zh-TW" sz="2700" b="1" dirty="0">
                <a:solidFill>
                  <a:schemeClr val="tx1"/>
                </a:solidFill>
              </a:rPr>
              <a:t>機器人的馬達</a:t>
            </a:r>
            <a:endParaRPr lang="zh-TW" altLang="zh-TW" sz="2700" dirty="0">
              <a:solidFill>
                <a:schemeClr val="tx1"/>
              </a:solidFill>
            </a:endParaRPr>
          </a:p>
          <a:p>
            <a:pPr>
              <a:lnSpc>
                <a:spcPct val="150000"/>
              </a:lnSpc>
            </a:pPr>
            <a:r>
              <a:rPr lang="zh-TW" altLang="zh-TW" dirty="0">
                <a:solidFill>
                  <a:schemeClr val="tx1"/>
                </a:solidFill>
              </a:rPr>
              <a:t>　　</a:t>
            </a:r>
            <a:r>
              <a:rPr lang="en-US" altLang="zh-TW" dirty="0">
                <a:solidFill>
                  <a:schemeClr val="tx1"/>
                </a:solidFill>
              </a:rPr>
              <a:t>RQ-HUNO</a:t>
            </a:r>
            <a:r>
              <a:rPr lang="zh-TW" altLang="zh-TW" dirty="0">
                <a:solidFill>
                  <a:schemeClr val="tx1"/>
                </a:solidFill>
              </a:rPr>
              <a:t>機器人的整體驅動核心是利用各個部位的馬達來運作，每個部位的馬達都有各自的</a:t>
            </a:r>
            <a:r>
              <a:rPr lang="en-US" altLang="zh-TW" dirty="0">
                <a:solidFill>
                  <a:schemeClr val="tx1"/>
                </a:solidFill>
              </a:rPr>
              <a:t>ID</a:t>
            </a:r>
            <a:r>
              <a:rPr lang="zh-TW" altLang="zh-TW" dirty="0">
                <a:solidFill>
                  <a:schemeClr val="tx1"/>
                </a:solidFill>
              </a:rPr>
              <a:t>，</a:t>
            </a:r>
            <a:r>
              <a:rPr lang="zh-TW" altLang="zh-TW" dirty="0" smtClean="0">
                <a:solidFill>
                  <a:schemeClr val="tx1"/>
                </a:solidFill>
              </a:rPr>
              <a:t>透過</a:t>
            </a:r>
            <a:r>
              <a:rPr lang="zh-TW" altLang="en-US" dirty="0" smtClean="0">
                <a:solidFill>
                  <a:schemeClr val="tx1"/>
                </a:solidFill>
              </a:rPr>
              <a:t>電腦的</a:t>
            </a:r>
            <a:r>
              <a:rPr lang="en-US" altLang="zh-TW" dirty="0" err="1">
                <a:solidFill>
                  <a:schemeClr val="tx1"/>
                </a:solidFill>
              </a:rPr>
              <a:t>RoboBuilder</a:t>
            </a:r>
            <a:r>
              <a:rPr lang="en-US" altLang="zh-TW" dirty="0">
                <a:solidFill>
                  <a:schemeClr val="tx1"/>
                </a:solidFill>
              </a:rPr>
              <a:t> </a:t>
            </a:r>
            <a:r>
              <a:rPr lang="en-US" altLang="zh-TW" dirty="0" smtClean="0">
                <a:solidFill>
                  <a:schemeClr val="tx1"/>
                </a:solidFill>
              </a:rPr>
              <a:t>Tool</a:t>
            </a:r>
            <a:r>
              <a:rPr lang="zh-TW" altLang="en-US" dirty="0" smtClean="0">
                <a:solidFill>
                  <a:schemeClr val="tx1"/>
                </a:solidFill>
              </a:rPr>
              <a:t>的程式</a:t>
            </a:r>
            <a:r>
              <a:rPr lang="zh-TW" altLang="zh-TW" dirty="0" smtClean="0">
                <a:solidFill>
                  <a:schemeClr val="tx1"/>
                </a:solidFill>
              </a:rPr>
              <a:t>來</a:t>
            </a:r>
            <a:r>
              <a:rPr lang="zh-TW" altLang="zh-TW" dirty="0">
                <a:solidFill>
                  <a:schemeClr val="tx1"/>
                </a:solidFill>
              </a:rPr>
              <a:t>校正每個馬達並</a:t>
            </a:r>
            <a:r>
              <a:rPr lang="zh-TW" altLang="zh-TW" dirty="0" smtClean="0">
                <a:solidFill>
                  <a:schemeClr val="tx1"/>
                </a:solidFill>
              </a:rPr>
              <a:t>記憶</a:t>
            </a:r>
            <a:r>
              <a:rPr lang="zh-TW" altLang="en-US" dirty="0" smtClean="0">
                <a:solidFill>
                  <a:schemeClr val="tx1"/>
                </a:solidFill>
              </a:rPr>
              <a:t>。</a:t>
            </a:r>
            <a:endParaRPr lang="en-US" altLang="zh-TW" dirty="0" smtClean="0">
              <a:solidFill>
                <a:schemeClr val="tx1"/>
              </a:solidFill>
            </a:endParaRPr>
          </a:p>
          <a:p>
            <a:endParaRPr lang="zh-TW" altLang="en-US" dirty="0"/>
          </a:p>
        </p:txBody>
      </p:sp>
      <p:pic>
        <p:nvPicPr>
          <p:cNvPr id="4" name="圖片 3" descr="C:\Users\Red GG\Desktop\專題圖\08.jpg"/>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36350"/>
            <a:ext cx="2016224" cy="2232248"/>
          </a:xfrm>
          <a:prstGeom prst="rect">
            <a:avLst/>
          </a:prstGeom>
          <a:noFill/>
          <a:ln>
            <a:noFill/>
          </a:ln>
        </p:spPr>
      </p:pic>
      <p:pic>
        <p:nvPicPr>
          <p:cNvPr id="5" name="圖片 4" descr="C:\Users\Red GG\Desktop\0001.jpg"/>
          <p:cNvPicPr/>
          <p:nvPr/>
        </p:nvPicPr>
        <p:blipFill>
          <a:blip r:embed="rId3">
            <a:extLst>
              <a:ext uri="{28A0092B-C50C-407E-A947-70E740481C1C}">
                <a14:useLocalDpi xmlns:a14="http://schemas.microsoft.com/office/drawing/2010/main" val="0"/>
              </a:ext>
            </a:extLst>
          </a:blip>
          <a:srcRect/>
          <a:stretch>
            <a:fillRect/>
          </a:stretch>
        </p:blipFill>
        <p:spPr bwMode="auto">
          <a:xfrm>
            <a:off x="5019634" y="3792334"/>
            <a:ext cx="1800200" cy="2376264"/>
          </a:xfrm>
          <a:prstGeom prst="rect">
            <a:avLst/>
          </a:prstGeom>
          <a:noFill/>
          <a:ln>
            <a:noFill/>
          </a:ln>
        </p:spPr>
      </p:pic>
      <p:sp>
        <p:nvSpPr>
          <p:cNvPr id="7" name="投影片編號版面配置區 6"/>
          <p:cNvSpPr>
            <a:spLocks noGrp="1"/>
          </p:cNvSpPr>
          <p:nvPr>
            <p:ph type="sldNum" sz="quarter" idx="12"/>
          </p:nvPr>
        </p:nvSpPr>
        <p:spPr/>
        <p:txBody>
          <a:bodyPr/>
          <a:lstStyle/>
          <a:p>
            <a:fld id="{E560F998-F487-494D-8D36-3AF055DAA35F}" type="slidenum">
              <a:rPr lang="zh-TW" altLang="en-US" smtClean="0"/>
              <a:t>9</a:t>
            </a:fld>
            <a:endParaRPr lang="zh-TW" altLang="en-US"/>
          </a:p>
        </p:txBody>
      </p:sp>
    </p:spTree>
    <p:extLst>
      <p:ext uri="{BB962C8B-B14F-4D97-AF65-F5344CB8AC3E}">
        <p14:creationId xmlns:p14="http://schemas.microsoft.com/office/powerpoint/2010/main" val="35865841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1812</TotalTime>
  <Words>605</Words>
  <Application>Microsoft Office PowerPoint</Application>
  <PresentationFormat>如螢幕大小 (4:3)</PresentationFormat>
  <Paragraphs>128</Paragraphs>
  <Slides>27</Slides>
  <Notes>1</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氣流</vt:lpstr>
      <vt:lpstr>專題報告  RQ-HUNO 機器人劇場</vt:lpstr>
      <vt:lpstr>目錄</vt:lpstr>
      <vt:lpstr>摘要</vt:lpstr>
      <vt:lpstr>第一章 研究計劃</vt:lpstr>
      <vt:lpstr>第一章 研究計劃</vt:lpstr>
      <vt:lpstr>第一章 研究計劃</vt:lpstr>
      <vt:lpstr>第一章 研究計劃</vt:lpstr>
      <vt:lpstr>第二章 認識RQ-HUNO機器人</vt:lpstr>
      <vt:lpstr>第二章 認識RQ-HUNO機器人</vt:lpstr>
      <vt:lpstr>第二章 認識RQ-HUNO機器人</vt:lpstr>
      <vt:lpstr>第二章 認識RQ-HUNO機器人</vt:lpstr>
      <vt:lpstr>第三章 軟體介紹與應用</vt:lpstr>
      <vt:lpstr>第三章 軟體介紹與應用</vt:lpstr>
      <vt:lpstr>第三章 軟體介紹與應用</vt:lpstr>
      <vt:lpstr>第三章 軟體介紹與應用</vt:lpstr>
      <vt:lpstr>第三章 軟體介紹與應用</vt:lpstr>
      <vt:lpstr>第三章 軟體介紹與應用</vt:lpstr>
      <vt:lpstr>第三章 軟體介紹與應用</vt:lpstr>
      <vt:lpstr>第三章 軟體介紹與應用</vt:lpstr>
      <vt:lpstr>第三章 軟體介紹與應用</vt:lpstr>
      <vt:lpstr>第四章　劇本編撰與構想</vt:lpstr>
      <vt:lpstr>第五章　APP設計修改</vt:lpstr>
      <vt:lpstr>PowerPoint 簡報</vt:lpstr>
      <vt:lpstr>PowerPoint 簡報</vt:lpstr>
      <vt:lpstr>第六章　結論與未來發展</vt:lpstr>
      <vt:lpstr>第六章　結論與未來發展</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亞洲大學 資訊工程學系 103 學年度畢業專題 (初稿) RQ-HUNO 機器人劇場</dc:title>
  <dc:creator>Jan</dc:creator>
  <cp:lastModifiedBy>Red GG</cp:lastModifiedBy>
  <cp:revision>50</cp:revision>
  <dcterms:created xsi:type="dcterms:W3CDTF">2014-12-08T09:45:07Z</dcterms:created>
  <dcterms:modified xsi:type="dcterms:W3CDTF">2014-12-16T18:01:44Z</dcterms:modified>
</cp:coreProperties>
</file>