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vsd" ContentType="application/vnd.visio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48"/>
  </p:notesMasterIdLst>
  <p:sldIdLst>
    <p:sldId id="256" r:id="rId2"/>
    <p:sldId id="286" r:id="rId3"/>
    <p:sldId id="329" r:id="rId4"/>
    <p:sldId id="313" r:id="rId5"/>
    <p:sldId id="300" r:id="rId6"/>
    <p:sldId id="301" r:id="rId7"/>
    <p:sldId id="314" r:id="rId8"/>
    <p:sldId id="323" r:id="rId9"/>
    <p:sldId id="302" r:id="rId10"/>
    <p:sldId id="324" r:id="rId11"/>
    <p:sldId id="326" r:id="rId12"/>
    <p:sldId id="305" r:id="rId13"/>
    <p:sldId id="303" r:id="rId14"/>
    <p:sldId id="304" r:id="rId15"/>
    <p:sldId id="315" r:id="rId16"/>
    <p:sldId id="331" r:id="rId17"/>
    <p:sldId id="316" r:id="rId18"/>
    <p:sldId id="317" r:id="rId19"/>
    <p:sldId id="332" r:id="rId20"/>
    <p:sldId id="325" r:id="rId21"/>
    <p:sldId id="306" r:id="rId22"/>
    <p:sldId id="307" r:id="rId23"/>
    <p:sldId id="308" r:id="rId24"/>
    <p:sldId id="309" r:id="rId25"/>
    <p:sldId id="311" r:id="rId26"/>
    <p:sldId id="312" r:id="rId27"/>
    <p:sldId id="327" r:id="rId28"/>
    <p:sldId id="328" r:id="rId29"/>
    <p:sldId id="321" r:id="rId30"/>
    <p:sldId id="318" r:id="rId31"/>
    <p:sldId id="330" r:id="rId32"/>
    <p:sldId id="322" r:id="rId33"/>
    <p:sldId id="333" r:id="rId34"/>
    <p:sldId id="319" r:id="rId35"/>
    <p:sldId id="270" r:id="rId36"/>
    <p:sldId id="271" r:id="rId37"/>
    <p:sldId id="272" r:id="rId38"/>
    <p:sldId id="273" r:id="rId39"/>
    <p:sldId id="274" r:id="rId40"/>
    <p:sldId id="275" r:id="rId41"/>
    <p:sldId id="276" r:id="rId42"/>
    <p:sldId id="277" r:id="rId43"/>
    <p:sldId id="278" r:id="rId44"/>
    <p:sldId id="267" r:id="rId45"/>
    <p:sldId id="268" r:id="rId46"/>
    <p:sldId id="269" r:id="rId4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60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046F67-988A-41B9-9C7F-EDAAECDEAE49}" type="datetimeFigureOut">
              <a:rPr lang="zh-TW" altLang="en-US" smtClean="0"/>
              <a:pPr/>
              <a:t>2015/1/13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8B800-8B0D-4716-8256-B6AAA4BB65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1134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8B800-8B0D-4716-8256-B6AAA4BB65C6}" type="slidenum">
              <a:rPr lang="zh-TW" altLang="en-US" smtClean="0"/>
              <a:pPr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5465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8B800-8B0D-4716-8256-B6AAA4BB65C6}" type="slidenum">
              <a:rPr lang="zh-TW" altLang="en-US" smtClean="0"/>
              <a:pPr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5465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圓角矩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2015/1/13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圓角矩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2015/1/13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2015/1/13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2015/1/13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2015/1/13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圓角矩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2015/1/13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2015/1/13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圓角矩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2015/1/13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9.emf"/><Relationship Id="rId4" Type="http://schemas.openxmlformats.org/officeDocument/2006/relationships/package" Target="../embeddings/Microsoft_Visio___111.vsdx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0.emf"/><Relationship Id="rId4" Type="http://schemas.openxmlformats.org/officeDocument/2006/relationships/package" Target="../embeddings/Microsoft_Visio___222.vsdx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1.emf"/><Relationship Id="rId4" Type="http://schemas.openxmlformats.org/officeDocument/2006/relationships/oleObject" Target="../embeddings/Microsoft_Visio_2003-2010___111.vsd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31640" y="3573016"/>
            <a:ext cx="6400800" cy="1944216"/>
          </a:xfrm>
        </p:spPr>
        <p:txBody>
          <a:bodyPr/>
          <a:lstStyle/>
          <a:p>
            <a:r>
              <a:rPr lang="zh-TW" altLang="en-US" dirty="0" smtClean="0"/>
              <a:t>組員：</a:t>
            </a:r>
            <a:r>
              <a:rPr lang="zh-TW" altLang="zh-TW" dirty="0" smtClean="0"/>
              <a:t>洪</a:t>
            </a:r>
            <a:r>
              <a:rPr lang="zh-TW" altLang="zh-TW" dirty="0"/>
              <a:t>川程 、陳聖佑、谷政融、</a:t>
            </a:r>
            <a:r>
              <a:rPr lang="zh-TW" altLang="zh-TW" dirty="0" smtClean="0"/>
              <a:t>藍建傑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/>
              <a:t>指導</a:t>
            </a:r>
            <a:r>
              <a:rPr lang="zh-TW" altLang="en-US" dirty="0" smtClean="0"/>
              <a:t>老師：</a:t>
            </a:r>
            <a:r>
              <a:rPr lang="zh-TW" altLang="zh-TW" dirty="0"/>
              <a:t>陳永欽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57200" y="620688"/>
            <a:ext cx="8229600" cy="2355267"/>
          </a:xfrm>
        </p:spPr>
        <p:txBody>
          <a:bodyPr>
            <a:normAutofit fontScale="90000"/>
          </a:bodyPr>
          <a:lstStyle/>
          <a:p>
            <a:r>
              <a:rPr lang="zh-TW" altLang="zh-TW" dirty="0" smtClean="0"/>
              <a:t>學</a:t>
            </a:r>
            <a:r>
              <a:rPr lang="zh-TW" altLang="zh-TW" dirty="0"/>
              <a:t>年度專題研究報告書</a:t>
            </a:r>
            <a:br>
              <a:rPr lang="zh-TW" altLang="zh-TW" dirty="0"/>
            </a:br>
            <a:r>
              <a:rPr lang="en-US" altLang="zh-TW" dirty="0"/>
              <a:t> </a:t>
            </a:r>
            <a:r>
              <a:rPr lang="zh-TW" altLang="zh-TW" dirty="0"/>
              <a:t/>
            </a:r>
            <a:br>
              <a:rPr lang="zh-TW" altLang="zh-TW" dirty="0"/>
            </a:br>
            <a:r>
              <a:rPr lang="zh-TW" altLang="zh-TW" dirty="0"/>
              <a:t>利用</a:t>
            </a:r>
            <a:r>
              <a:rPr lang="en-US" altLang="zh-TW" dirty="0"/>
              <a:t>Arduino</a:t>
            </a:r>
            <a:r>
              <a:rPr lang="zh-TW" altLang="zh-TW" dirty="0"/>
              <a:t>建置資料擷取</a:t>
            </a:r>
            <a:r>
              <a:rPr lang="en-US" altLang="zh-TW" dirty="0"/>
              <a:t>(DAQ)</a:t>
            </a:r>
            <a:r>
              <a:rPr lang="zh-TW" altLang="zh-TW" dirty="0"/>
              <a:t>並實現於可攜式電力品質行動量測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530589"/>
              </p:ext>
            </p:extLst>
          </p:nvPr>
        </p:nvGraphicFramePr>
        <p:xfrm>
          <a:off x="1210755" y="1412776"/>
          <a:ext cx="6722490" cy="3566160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3361245"/>
                <a:gridCol w="3361245"/>
              </a:tblGrid>
              <a:tr h="254798">
                <a:tc>
                  <a:txBody>
                    <a:bodyPr/>
                    <a:lstStyle/>
                    <a:p>
                      <a:r>
                        <a:rPr lang="zh-TW" altLang="en-US" sz="1800">
                          <a:effectLst/>
                          <a:latin typeface="+mj-ea"/>
                          <a:ea typeface="+mj-ea"/>
                        </a:rPr>
                        <a:t>微處理器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  <a:latin typeface="+mj-ea"/>
                          <a:ea typeface="+mj-ea"/>
                        </a:rPr>
                        <a:t>ATmega2560</a:t>
                      </a:r>
                    </a:p>
                  </a:txBody>
                  <a:tcPr marL="0" marR="0" marT="0" marB="0" anchor="ctr"/>
                </a:tc>
              </a:tr>
              <a:tr h="254798">
                <a:tc>
                  <a:txBody>
                    <a:bodyPr/>
                    <a:lstStyle/>
                    <a:p>
                      <a:r>
                        <a:rPr lang="zh-TW" altLang="en-US" sz="1800">
                          <a:effectLst/>
                          <a:latin typeface="+mj-ea"/>
                          <a:ea typeface="+mj-ea"/>
                        </a:rPr>
                        <a:t>操作電壓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  <a:latin typeface="+mj-ea"/>
                          <a:ea typeface="+mj-ea"/>
                        </a:rPr>
                        <a:t>5V</a:t>
                      </a:r>
                    </a:p>
                  </a:txBody>
                  <a:tcPr marL="0" marR="0" marT="0" marB="0" anchor="ctr"/>
                </a:tc>
              </a:tr>
              <a:tr h="254798">
                <a:tc>
                  <a:txBody>
                    <a:bodyPr/>
                    <a:lstStyle/>
                    <a:p>
                      <a:r>
                        <a:rPr lang="zh-TW" altLang="en-US" sz="1800">
                          <a:effectLst/>
                          <a:latin typeface="+mj-ea"/>
                          <a:ea typeface="+mj-ea"/>
                        </a:rPr>
                        <a:t>輸入電壓</a:t>
                      </a:r>
                      <a:r>
                        <a:rPr lang="en-US" altLang="zh-TW" sz="1800"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zh-TW" altLang="en-US" sz="1800">
                          <a:effectLst/>
                          <a:latin typeface="+mj-ea"/>
                          <a:ea typeface="+mj-ea"/>
                        </a:rPr>
                        <a:t>推薦</a:t>
                      </a:r>
                      <a:r>
                        <a:rPr lang="en-US" altLang="zh-TW" sz="1800"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lang="zh-TW" altLang="en-US" sz="1800"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  <a:latin typeface="+mj-ea"/>
                          <a:ea typeface="+mj-ea"/>
                        </a:rPr>
                        <a:t>7-12V</a:t>
                      </a:r>
                    </a:p>
                  </a:txBody>
                  <a:tcPr marL="0" marR="0" marT="0" marB="0" anchor="ctr"/>
                </a:tc>
              </a:tr>
              <a:tr h="254798">
                <a:tc>
                  <a:txBody>
                    <a:bodyPr/>
                    <a:lstStyle/>
                    <a:p>
                      <a:r>
                        <a:rPr lang="zh-TW" altLang="en-US" sz="1800">
                          <a:effectLst/>
                          <a:latin typeface="+mj-ea"/>
                          <a:ea typeface="+mj-ea"/>
                        </a:rPr>
                        <a:t>輸入電壓</a:t>
                      </a:r>
                      <a:r>
                        <a:rPr lang="en-US" altLang="zh-TW" sz="1800"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zh-TW" altLang="en-US" sz="1800">
                          <a:effectLst/>
                          <a:latin typeface="+mj-ea"/>
                          <a:ea typeface="+mj-ea"/>
                        </a:rPr>
                        <a:t>極限</a:t>
                      </a:r>
                      <a:r>
                        <a:rPr lang="en-US" altLang="zh-TW" sz="1800"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lang="zh-TW" altLang="en-US" sz="1800"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  <a:latin typeface="+mj-ea"/>
                          <a:ea typeface="+mj-ea"/>
                        </a:rPr>
                        <a:t> 5.5-16V</a:t>
                      </a:r>
                    </a:p>
                  </a:txBody>
                  <a:tcPr marL="0" marR="0" marT="0" marB="0" anchor="ctr"/>
                </a:tc>
              </a:tr>
              <a:tr h="254798">
                <a:tc>
                  <a:txBody>
                    <a:bodyPr/>
                    <a:lstStyle/>
                    <a:p>
                      <a:r>
                        <a:rPr lang="zh-TW" altLang="en-US" sz="1800">
                          <a:effectLst/>
                          <a:latin typeface="+mj-ea"/>
                          <a:ea typeface="+mj-ea"/>
                        </a:rPr>
                        <a:t>數位</a:t>
                      </a:r>
                      <a:r>
                        <a:rPr lang="en-US" sz="1800">
                          <a:effectLst/>
                          <a:latin typeface="+mj-ea"/>
                          <a:ea typeface="+mj-ea"/>
                        </a:rPr>
                        <a:t>I/O</a:t>
                      </a:r>
                      <a:r>
                        <a:rPr lang="zh-TW" altLang="en-US" sz="1800">
                          <a:effectLst/>
                          <a:latin typeface="+mj-ea"/>
                          <a:ea typeface="+mj-ea"/>
                        </a:rPr>
                        <a:t>針腳數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zh-TW" sz="1800">
                          <a:effectLst/>
                          <a:latin typeface="+mj-ea"/>
                          <a:ea typeface="+mj-ea"/>
                        </a:rPr>
                        <a:t>54</a:t>
                      </a:r>
                      <a:r>
                        <a:rPr lang="zh-TW" altLang="en-US" sz="1800">
                          <a:effectLst/>
                          <a:latin typeface="+mj-ea"/>
                          <a:ea typeface="+mj-ea"/>
                        </a:rPr>
                        <a:t>個</a:t>
                      </a:r>
                      <a:r>
                        <a:rPr lang="en-US" altLang="zh-TW" sz="1800"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zh-TW" altLang="en-US" sz="1800">
                          <a:effectLst/>
                          <a:latin typeface="+mj-ea"/>
                          <a:ea typeface="+mj-ea"/>
                        </a:rPr>
                        <a:t>其中</a:t>
                      </a:r>
                      <a:r>
                        <a:rPr lang="en-US" altLang="zh-TW" sz="1800">
                          <a:effectLst/>
                          <a:latin typeface="+mj-ea"/>
                          <a:ea typeface="+mj-ea"/>
                        </a:rPr>
                        <a:t>14</a:t>
                      </a:r>
                      <a:r>
                        <a:rPr lang="zh-TW" altLang="en-US" sz="1800">
                          <a:effectLst/>
                          <a:latin typeface="+mj-ea"/>
                          <a:ea typeface="+mj-ea"/>
                        </a:rPr>
                        <a:t>個提供</a:t>
                      </a:r>
                      <a:r>
                        <a:rPr lang="en-US" altLang="zh-TW" sz="1800">
                          <a:effectLst/>
                          <a:latin typeface="+mj-ea"/>
                          <a:ea typeface="+mj-ea"/>
                        </a:rPr>
                        <a:t>PWM</a:t>
                      </a:r>
                      <a:r>
                        <a:rPr lang="zh-TW" altLang="en-US" sz="1800">
                          <a:effectLst/>
                          <a:latin typeface="+mj-ea"/>
                          <a:ea typeface="+mj-ea"/>
                        </a:rPr>
                        <a:t>輸出</a:t>
                      </a:r>
                      <a:r>
                        <a:rPr lang="en-US" altLang="zh-TW" sz="1800"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lang="zh-TW" altLang="en-US" sz="1800"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</a:tr>
              <a:tr h="254798">
                <a:tc>
                  <a:txBody>
                    <a:bodyPr/>
                    <a:lstStyle/>
                    <a:p>
                      <a:r>
                        <a:rPr lang="zh-TW" altLang="en-US" sz="1800">
                          <a:effectLst/>
                          <a:latin typeface="+mj-ea"/>
                          <a:ea typeface="+mj-ea"/>
                        </a:rPr>
                        <a:t>類比輸入針腳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zh-TW" sz="1800">
                          <a:effectLst/>
                          <a:latin typeface="+mj-ea"/>
                          <a:ea typeface="+mj-ea"/>
                        </a:rPr>
                        <a:t>16</a:t>
                      </a:r>
                      <a:r>
                        <a:rPr lang="zh-TW" altLang="en-US" sz="1800">
                          <a:effectLst/>
                          <a:latin typeface="+mj-ea"/>
                          <a:ea typeface="+mj-ea"/>
                        </a:rPr>
                        <a:t>個</a:t>
                      </a:r>
                    </a:p>
                  </a:txBody>
                  <a:tcPr marL="0" marR="0" marT="0" marB="0" anchor="ctr"/>
                </a:tc>
              </a:tr>
              <a:tr h="254798">
                <a:tc>
                  <a:txBody>
                    <a:bodyPr/>
                    <a:lstStyle/>
                    <a:p>
                      <a:r>
                        <a:rPr lang="zh-TW" altLang="en-US" sz="1800">
                          <a:effectLst/>
                          <a:latin typeface="+mj-ea"/>
                          <a:ea typeface="+mj-ea"/>
                        </a:rPr>
                        <a:t>每個</a:t>
                      </a:r>
                      <a:r>
                        <a:rPr lang="en-US" altLang="zh-TW" sz="1800">
                          <a:effectLst/>
                          <a:latin typeface="+mj-ea"/>
                          <a:ea typeface="+mj-ea"/>
                        </a:rPr>
                        <a:t>I/O</a:t>
                      </a:r>
                      <a:r>
                        <a:rPr lang="zh-TW" altLang="en-US" sz="1800">
                          <a:effectLst/>
                          <a:latin typeface="+mj-ea"/>
                          <a:ea typeface="+mj-ea"/>
                        </a:rPr>
                        <a:t>針腳直流電流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  <a:latin typeface="+mj-ea"/>
                          <a:ea typeface="+mj-ea"/>
                        </a:rPr>
                        <a:t>40mA</a:t>
                      </a:r>
                    </a:p>
                  </a:txBody>
                  <a:tcPr marL="0" marR="0" marT="0" marB="0" anchor="ctr"/>
                </a:tc>
              </a:tr>
              <a:tr h="254798">
                <a:tc>
                  <a:txBody>
                    <a:bodyPr/>
                    <a:lstStyle/>
                    <a:p>
                      <a:r>
                        <a:rPr lang="zh-TW" altLang="en-US" sz="1800">
                          <a:effectLst/>
                          <a:latin typeface="+mj-ea"/>
                          <a:ea typeface="+mj-ea"/>
                        </a:rPr>
                        <a:t>每個</a:t>
                      </a:r>
                      <a:r>
                        <a:rPr lang="en-US" altLang="zh-TW" sz="1800">
                          <a:effectLst/>
                          <a:latin typeface="+mj-ea"/>
                          <a:ea typeface="+mj-ea"/>
                        </a:rPr>
                        <a:t>3.3V</a:t>
                      </a:r>
                      <a:r>
                        <a:rPr lang="zh-TW" altLang="en-US" sz="1800">
                          <a:effectLst/>
                          <a:latin typeface="+mj-ea"/>
                          <a:ea typeface="+mj-ea"/>
                        </a:rPr>
                        <a:t>針腳直流電流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  <a:latin typeface="+mj-ea"/>
                          <a:ea typeface="+mj-ea"/>
                        </a:rPr>
                        <a:t>50mA</a:t>
                      </a:r>
                    </a:p>
                  </a:txBody>
                  <a:tcPr marL="0" marR="0" marT="0" marB="0" anchor="ctr"/>
                </a:tc>
              </a:tr>
              <a:tr h="509595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  <a:latin typeface="+mj-ea"/>
                          <a:ea typeface="+mj-ea"/>
                        </a:rPr>
                        <a:t>Flash Memory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  <a:latin typeface="+mj-ea"/>
                          <a:ea typeface="+mj-ea"/>
                        </a:rPr>
                        <a:t>256 KB of which 8 KB used by bootloader</a:t>
                      </a:r>
                    </a:p>
                  </a:txBody>
                  <a:tcPr marL="0" marR="0" marT="0" marB="0" anchor="ctr"/>
                </a:tc>
              </a:tr>
              <a:tr h="254798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  <a:latin typeface="+mj-ea"/>
                          <a:ea typeface="+mj-ea"/>
                        </a:rPr>
                        <a:t>SRAM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  <a:latin typeface="+mj-ea"/>
                          <a:ea typeface="+mj-ea"/>
                        </a:rPr>
                        <a:t>8 KB</a:t>
                      </a:r>
                    </a:p>
                  </a:txBody>
                  <a:tcPr marL="0" marR="0" marT="0" marB="0" anchor="ctr"/>
                </a:tc>
              </a:tr>
              <a:tr h="254798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  <a:latin typeface="+mj-ea"/>
                          <a:ea typeface="+mj-ea"/>
                        </a:rPr>
                        <a:t>EEPROM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  <a:latin typeface="+mj-ea"/>
                          <a:ea typeface="+mj-ea"/>
                        </a:rPr>
                        <a:t>4 KB</a:t>
                      </a:r>
                    </a:p>
                  </a:txBody>
                  <a:tcPr marL="0" marR="0" marT="0" marB="0" anchor="ctr"/>
                </a:tc>
              </a:tr>
              <a:tr h="254798">
                <a:tc>
                  <a:txBody>
                    <a:bodyPr/>
                    <a:lstStyle/>
                    <a:p>
                      <a:r>
                        <a:rPr lang="zh-TW" altLang="en-US" sz="1800">
                          <a:effectLst/>
                          <a:latin typeface="+mj-ea"/>
                          <a:ea typeface="+mj-ea"/>
                        </a:rPr>
                        <a:t>時脈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  <a:latin typeface="+mj-ea"/>
                          <a:ea typeface="+mj-ea"/>
                        </a:rPr>
                        <a:t>16 MHz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611560" y="388958"/>
            <a:ext cx="7772400" cy="985662"/>
          </a:xfrm>
        </p:spPr>
        <p:txBody>
          <a:bodyPr/>
          <a:lstStyle/>
          <a:p>
            <a:r>
              <a:rPr lang="en-US" altLang="zh-TW" dirty="0"/>
              <a:t>Arduino</a:t>
            </a:r>
            <a:r>
              <a:rPr lang="zh-TW" altLang="en-US" dirty="0" smtClean="0"/>
              <a:t>規格</a:t>
            </a:r>
            <a:endParaRPr lang="zh-TW" altLang="en-US" dirty="0"/>
          </a:p>
        </p:txBody>
      </p:sp>
      <p:sp>
        <p:nvSpPr>
          <p:cNvPr id="2" name="矩形 1"/>
          <p:cNvSpPr/>
          <p:nvPr/>
        </p:nvSpPr>
        <p:spPr>
          <a:xfrm>
            <a:off x="611560" y="5229200"/>
            <a:ext cx="79208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/>
              <a:t>由於</a:t>
            </a:r>
            <a:r>
              <a:rPr lang="en-US" altLang="zh-TW" b="1" dirty="0"/>
              <a:t>MEGA </a:t>
            </a:r>
            <a:r>
              <a:rPr lang="en-US" altLang="zh-TW" b="1" dirty="0" smtClean="0"/>
              <a:t> ADK</a:t>
            </a:r>
            <a:r>
              <a:rPr lang="zh-TW" altLang="en-US" b="1" dirty="0"/>
              <a:t>是一個</a:t>
            </a:r>
            <a:r>
              <a:rPr lang="en-US" altLang="zh-TW" b="1" dirty="0"/>
              <a:t>USB</a:t>
            </a:r>
            <a:r>
              <a:rPr lang="zh-TW" altLang="en-US" b="1" dirty="0"/>
              <a:t>主機，手機將嘗試從中汲取力量，當它需要充電。當</a:t>
            </a:r>
            <a:r>
              <a:rPr lang="en-US" altLang="zh-TW" b="1" dirty="0"/>
              <a:t>ADK</a:t>
            </a:r>
            <a:r>
              <a:rPr lang="zh-TW" altLang="en-US" b="1" dirty="0"/>
              <a:t>通電了</a:t>
            </a:r>
            <a:r>
              <a:rPr lang="en-US" altLang="zh-TW" b="1" dirty="0"/>
              <a:t>USB</a:t>
            </a:r>
            <a:r>
              <a:rPr lang="zh-TW" altLang="en-US" b="1" dirty="0"/>
              <a:t>，</a:t>
            </a:r>
            <a:r>
              <a:rPr lang="en-US" altLang="zh-TW" b="1" dirty="0"/>
              <a:t>500</a:t>
            </a:r>
            <a:r>
              <a:rPr lang="zh-TW" altLang="en-US" b="1" dirty="0"/>
              <a:t>毫安總可用於手機和</a:t>
            </a:r>
            <a:r>
              <a:rPr lang="en-US" altLang="zh-TW" b="1" dirty="0" err="1"/>
              <a:t>board.The</a:t>
            </a:r>
            <a:r>
              <a:rPr lang="zh-TW" altLang="en-US" b="1" dirty="0"/>
              <a:t>外部電源穩壓器可提供高達</a:t>
            </a:r>
            <a:r>
              <a:rPr lang="en-US" altLang="zh-TW" b="1" dirty="0"/>
              <a:t>1500</a:t>
            </a:r>
            <a:r>
              <a:rPr lang="zh-TW" altLang="en-US" b="1" dirty="0"/>
              <a:t>毫安。</a:t>
            </a:r>
            <a:r>
              <a:rPr lang="en-US" altLang="zh-TW" b="1" dirty="0"/>
              <a:t>750</a:t>
            </a:r>
            <a:r>
              <a:rPr lang="zh-TW" altLang="en-US" b="1" dirty="0"/>
              <a:t>毫安可用於手機和</a:t>
            </a:r>
            <a:r>
              <a:rPr lang="en-US" altLang="zh-TW" b="1" dirty="0"/>
              <a:t>MEGA ADK</a:t>
            </a:r>
            <a:r>
              <a:rPr lang="zh-TW" altLang="en-US" b="1" dirty="0"/>
              <a:t>板。另外一個</a:t>
            </a:r>
            <a:r>
              <a:rPr lang="en-US" altLang="zh-TW" b="1" dirty="0"/>
              <a:t>750</a:t>
            </a:r>
            <a:r>
              <a:rPr lang="zh-TW" altLang="en-US" b="1" dirty="0"/>
              <a:t>毫安被分配給連接到電路板上的任何執行器和傳感器。的電源必須能夠提供</a:t>
            </a:r>
            <a:r>
              <a:rPr lang="en-US" altLang="zh-TW" b="1" dirty="0"/>
              <a:t>1.5A</a:t>
            </a:r>
            <a:r>
              <a:rPr lang="zh-TW" altLang="en-US" b="1" dirty="0"/>
              <a:t>使用這麼多的電流。</a:t>
            </a:r>
          </a:p>
        </p:txBody>
      </p:sp>
    </p:spTree>
    <p:extLst>
      <p:ext uri="{BB962C8B-B14F-4D97-AF65-F5344CB8AC3E}">
        <p14:creationId xmlns:p14="http://schemas.microsoft.com/office/powerpoint/2010/main" val="160434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1143000"/>
          </a:xfrm>
        </p:spPr>
        <p:txBody>
          <a:bodyPr/>
          <a:lstStyle/>
          <a:p>
            <a:r>
              <a:rPr lang="zh-TW" altLang="en-US" dirty="0" smtClean="0"/>
              <a:t>超頻設定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3429000"/>
            <a:ext cx="8037625" cy="2786082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259632" y="1628800"/>
            <a:ext cx="47377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+mj-ea"/>
                <a:ea typeface="+mj-ea"/>
              </a:rPr>
              <a:t>藉由超頻使取樣頻率能夠增加以可測量更高頻率的訊號頻率。一般狀態的</a:t>
            </a:r>
            <a:r>
              <a:rPr lang="en-US" altLang="zh-TW" dirty="0" err="1" smtClean="0">
                <a:latin typeface="+mj-ea"/>
                <a:ea typeface="+mj-ea"/>
              </a:rPr>
              <a:t>Arduino</a:t>
            </a:r>
            <a:r>
              <a:rPr lang="zh-TW" altLang="en-US" dirty="0" smtClean="0">
                <a:latin typeface="+mj-ea"/>
                <a:ea typeface="+mj-ea"/>
              </a:rPr>
              <a:t>取樣頻率為</a:t>
            </a:r>
            <a:r>
              <a:rPr lang="en-US" altLang="zh-TW" dirty="0" smtClean="0">
                <a:latin typeface="+mj-ea"/>
                <a:ea typeface="+mj-ea"/>
              </a:rPr>
              <a:t>125kHz(</a:t>
            </a:r>
            <a:r>
              <a:rPr lang="zh-TW" altLang="en-US" dirty="0" smtClean="0">
                <a:latin typeface="+mj-ea"/>
                <a:ea typeface="+mj-ea"/>
              </a:rPr>
              <a:t>分頻器都開啟</a:t>
            </a:r>
            <a:r>
              <a:rPr lang="en-US" altLang="zh-TW" dirty="0" smtClean="0">
                <a:latin typeface="+mj-ea"/>
                <a:ea typeface="+mj-ea"/>
              </a:rPr>
              <a:t>)</a:t>
            </a:r>
            <a:r>
              <a:rPr lang="zh-TW" altLang="en-US" dirty="0" smtClean="0">
                <a:latin typeface="+mj-ea"/>
                <a:ea typeface="+mj-ea"/>
              </a:rPr>
              <a:t>，以保持晶片良好使用。當關掉暫存器時即能分頻功能關閉使工作頻率更為增快。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en-US" altLang="zh-TW" dirty="0" smtClean="0">
                <a:latin typeface="+mj-ea"/>
                <a:ea typeface="+mj-ea"/>
              </a:rPr>
              <a:t>ADPS</a:t>
            </a:r>
            <a:r>
              <a:rPr lang="zh-TW" altLang="en-US" dirty="0" smtClean="0">
                <a:latin typeface="+mj-ea"/>
                <a:ea typeface="+mj-ea"/>
              </a:rPr>
              <a:t>：此用參數於設定分頻器使用與否。</a:t>
            </a:r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286512" y="1214422"/>
            <a:ext cx="2286016" cy="65393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600" dirty="0" err="1" smtClean="0">
                <a:latin typeface="+mj-ea"/>
                <a:ea typeface="+mj-ea"/>
              </a:rPr>
              <a:t>Arduino</a:t>
            </a:r>
            <a:r>
              <a:rPr lang="en-US" altLang="zh-TW" sz="1600" dirty="0" smtClean="0">
                <a:latin typeface="+mj-ea"/>
                <a:ea typeface="+mj-ea"/>
              </a:rPr>
              <a:t> ADC </a:t>
            </a:r>
            <a:r>
              <a:rPr lang="zh-TW" altLang="zh-TW" sz="1600" dirty="0" smtClean="0">
                <a:latin typeface="+mj-ea"/>
                <a:ea typeface="+mj-ea"/>
              </a:rPr>
              <a:t>預分頻器設置</a:t>
            </a:r>
            <a:endParaRPr lang="zh-TW" altLang="en-US" sz="16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1785926"/>
            <a:ext cx="2548494" cy="170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31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硬體驅動安裝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361736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將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Arduino 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WiFi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Shield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硬體裝上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Arduino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硬體上。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Arduino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硬體驅動安裝：先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至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Arduino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官網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Download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執行軟體。再將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Arduino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硬體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USB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連接至電腦上，並手動更新驅動程式選擇下載檔案中的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driver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資料夾。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Arduino 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WiFi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Shield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硬體驅動安裝：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+mj-lt"/>
              <a:buAutoNum type="arabicPeriod"/>
            </a:pPr>
            <a:endParaRPr lang="en-US" altLang="zh-TW" dirty="0" smtClean="0"/>
          </a:p>
          <a:p>
            <a:pPr marL="457200" indent="-457200">
              <a:buFont typeface="+mj-lt"/>
              <a:buAutoNum type="arabicPeriod"/>
            </a:pPr>
            <a:endParaRPr lang="en-US" altLang="zh-TW" dirty="0" smtClean="0"/>
          </a:p>
          <a:p>
            <a:pPr marL="457200" indent="-457200">
              <a:buFont typeface="+mj-lt"/>
              <a:buAutoNum type="arabicPeriod"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1723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Arduino </a:t>
            </a:r>
            <a:r>
              <a:rPr lang="en-US" altLang="zh-TW" dirty="0" err="1"/>
              <a:t>WiFi</a:t>
            </a:r>
            <a:r>
              <a:rPr lang="en-US" altLang="zh-TW" dirty="0"/>
              <a:t> </a:t>
            </a:r>
            <a:r>
              <a:rPr lang="en-US" altLang="zh-TW" dirty="0" smtClean="0"/>
              <a:t>Shield</a:t>
            </a:r>
            <a:r>
              <a:rPr lang="zh-TW" altLang="en-US" dirty="0" smtClean="0"/>
              <a:t>安裝過程 </a:t>
            </a:r>
            <a:r>
              <a:rPr lang="en-US" altLang="zh-TW" dirty="0" smtClean="0"/>
              <a:t>p.1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31182"/>
            <a:ext cx="3271705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52" y="2544192"/>
            <a:ext cx="3421195" cy="2270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056" y="5391596"/>
            <a:ext cx="6211887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向右箭號 3"/>
          <p:cNvSpPr/>
          <p:nvPr/>
        </p:nvSpPr>
        <p:spPr>
          <a:xfrm>
            <a:off x="4355976" y="2819214"/>
            <a:ext cx="432048" cy="17281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向下箭號 4"/>
          <p:cNvSpPr/>
          <p:nvPr/>
        </p:nvSpPr>
        <p:spPr>
          <a:xfrm>
            <a:off x="5472100" y="4963368"/>
            <a:ext cx="2433900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620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Arduino </a:t>
            </a:r>
            <a:r>
              <a:rPr lang="en-US" altLang="zh-TW" dirty="0" err="1"/>
              <a:t>WiFi</a:t>
            </a:r>
            <a:r>
              <a:rPr lang="en-US" altLang="zh-TW" dirty="0"/>
              <a:t> </a:t>
            </a:r>
            <a:r>
              <a:rPr lang="en-US" altLang="zh-TW" dirty="0" smtClean="0"/>
              <a:t>Shield</a:t>
            </a:r>
            <a:r>
              <a:rPr lang="zh-TW" altLang="en-US" dirty="0" smtClean="0"/>
              <a:t>安裝過程 </a:t>
            </a:r>
            <a:r>
              <a:rPr lang="en-US" altLang="zh-TW" dirty="0" smtClean="0"/>
              <a:t>p.2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18904"/>
            <a:ext cx="3360296" cy="2996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872" y="2741712"/>
            <a:ext cx="3240360" cy="3106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向右箭號 3"/>
          <p:cNvSpPr/>
          <p:nvPr/>
        </p:nvSpPr>
        <p:spPr>
          <a:xfrm>
            <a:off x="4355976" y="3542308"/>
            <a:ext cx="576064" cy="1440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7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2276872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altLang="zh-TW" sz="5400" b="1" dirty="0" err="1">
                <a:solidFill>
                  <a:schemeClr val="tx1"/>
                </a:solidFill>
              </a:rPr>
              <a:t>LabView</a:t>
            </a:r>
            <a:r>
              <a:rPr lang="zh-TW" altLang="en-US" sz="5400" b="1" dirty="0">
                <a:solidFill>
                  <a:schemeClr val="tx1"/>
                </a:solidFill>
              </a:rPr>
              <a:t>與</a:t>
            </a:r>
            <a:r>
              <a:rPr lang="en-US" altLang="zh-TW" sz="5400" b="1" dirty="0" err="1">
                <a:solidFill>
                  <a:schemeClr val="tx1"/>
                </a:solidFill>
              </a:rPr>
              <a:t>myDAQ</a:t>
            </a:r>
            <a:endParaRPr lang="zh-TW" altLang="en-US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35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myDAQ</a:t>
            </a:r>
            <a:r>
              <a:rPr lang="zh-TW" altLang="en-US" dirty="0" smtClean="0"/>
              <a:t> </a:t>
            </a:r>
            <a:r>
              <a:rPr lang="en-US" altLang="zh-TW" dirty="0" smtClean="0"/>
              <a:t>and </a:t>
            </a:r>
            <a:r>
              <a:rPr lang="en-US" altLang="zh-TW" dirty="0" err="1" smtClean="0"/>
              <a:t>LabView</a:t>
            </a:r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24765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772816"/>
            <a:ext cx="5385136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480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err="1"/>
              <a:t>LabView</a:t>
            </a:r>
            <a:r>
              <a:rPr lang="zh-TW" altLang="en-US" dirty="0" smtClean="0"/>
              <a:t>程式碼</a:t>
            </a:r>
            <a:endParaRPr lang="zh-TW" altLang="en-US" dirty="0"/>
          </a:p>
        </p:txBody>
      </p:sp>
      <p:pic>
        <p:nvPicPr>
          <p:cNvPr id="15361" name="Picture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500174"/>
            <a:ext cx="5788919" cy="4975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322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err="1"/>
              <a:t>LabView</a:t>
            </a:r>
            <a:r>
              <a:rPr lang="zh-TW" altLang="en-US" dirty="0" smtClean="0"/>
              <a:t>人機介面</a:t>
            </a:r>
            <a:endParaRPr lang="zh-TW" altLang="en-US" dirty="0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571612"/>
            <a:ext cx="6643734" cy="3608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857224" y="5500703"/>
            <a:ext cx="8072494" cy="92869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en-US" altLang="zh-TW" dirty="0" err="1" smtClean="0"/>
              <a:t>Fa</a:t>
            </a:r>
            <a:r>
              <a:rPr lang="en-US" altLang="zh-TW" dirty="0" smtClean="0"/>
              <a:t>          </a:t>
            </a:r>
            <a:r>
              <a:rPr lang="zh-TW" altLang="en-US" dirty="0" smtClean="0"/>
              <a:t>：初始頻率</a:t>
            </a:r>
            <a:endParaRPr lang="en-US" altLang="zh-TW" dirty="0" smtClean="0"/>
          </a:p>
          <a:p>
            <a:pPr>
              <a:buFont typeface="Wingdings" pitchFamily="2" charset="2"/>
              <a:buChar char="u"/>
            </a:pPr>
            <a:r>
              <a:rPr lang="en-US" altLang="zh-TW" dirty="0" smtClean="0"/>
              <a:t>m           </a:t>
            </a:r>
            <a:r>
              <a:rPr lang="zh-TW" altLang="en-US" dirty="0" smtClean="0"/>
              <a:t>：一週期的點的數量</a:t>
            </a:r>
            <a:endParaRPr lang="en-US" altLang="zh-TW" dirty="0" smtClean="0"/>
          </a:p>
          <a:p>
            <a:pPr>
              <a:buFont typeface="Wingdings" pitchFamily="2" charset="2"/>
              <a:buChar char="u"/>
            </a:pPr>
            <a:r>
              <a:rPr lang="en-US" altLang="zh-TW" dirty="0" smtClean="0"/>
              <a:t>f1          </a:t>
            </a:r>
            <a:r>
              <a:rPr lang="zh-TW" altLang="en-US" dirty="0" smtClean="0"/>
              <a:t>：第一個波</a:t>
            </a:r>
            <a:endParaRPr lang="en-US" altLang="zh-TW" dirty="0" smtClean="0"/>
          </a:p>
          <a:p>
            <a:pPr>
              <a:buFont typeface="Wingdings" pitchFamily="2" charset="2"/>
              <a:buChar char="u"/>
            </a:pPr>
            <a:r>
              <a:rPr lang="en-US" altLang="zh-TW" dirty="0" smtClean="0"/>
              <a:t>f2 </a:t>
            </a:r>
            <a:r>
              <a:rPr lang="zh-TW" altLang="en-US" dirty="0" smtClean="0"/>
              <a:t>         ：第二個波</a:t>
            </a:r>
            <a:endParaRPr lang="en-US" altLang="zh-TW" dirty="0" smtClean="0"/>
          </a:p>
          <a:p>
            <a:pPr>
              <a:buFont typeface="Wingdings" pitchFamily="2" charset="2"/>
              <a:buChar char="u"/>
            </a:pPr>
            <a:r>
              <a:rPr lang="en-US" altLang="zh-TW" dirty="0" smtClean="0"/>
              <a:t>f3 </a:t>
            </a:r>
            <a:r>
              <a:rPr lang="zh-TW" altLang="en-US" dirty="0" smtClean="0"/>
              <a:t>         ：第三個波</a:t>
            </a:r>
            <a:endParaRPr lang="en-US" altLang="zh-TW" dirty="0" smtClean="0"/>
          </a:p>
          <a:p>
            <a:r>
              <a:rPr lang="en-US" altLang="zh-TW" dirty="0" smtClean="0"/>
              <a:t>(</a:t>
            </a:r>
            <a:r>
              <a:rPr lang="zh-TW" altLang="en-US" dirty="0" smtClean="0"/>
              <a:t>混波有固定比，為</a:t>
            </a:r>
            <a:r>
              <a:rPr lang="en-US" altLang="zh-TW" dirty="0" smtClean="0"/>
              <a:t>1</a:t>
            </a:r>
            <a:r>
              <a:rPr lang="zh-TW" altLang="en-US" dirty="0" smtClean="0"/>
              <a:t>：</a:t>
            </a:r>
            <a:r>
              <a:rPr lang="en-US" altLang="zh-TW" dirty="0" smtClean="0"/>
              <a:t>3</a:t>
            </a:r>
            <a:r>
              <a:rPr lang="zh-TW" altLang="en-US" dirty="0" smtClean="0"/>
              <a:t>：</a:t>
            </a:r>
            <a:r>
              <a:rPr lang="en-US" altLang="zh-TW" dirty="0" smtClean="0"/>
              <a:t>5)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3099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 smtClean="0"/>
              <a:t> </a:t>
            </a:r>
            <a:r>
              <a:rPr lang="en-US" altLang="zh-TW" b="1" dirty="0" smtClean="0"/>
              <a:t>Android</a:t>
            </a:r>
            <a:r>
              <a:rPr lang="zh-TW" altLang="zh-TW" b="1" dirty="0" smtClean="0"/>
              <a:t>程式量測驗證</a:t>
            </a:r>
            <a:endParaRPr lang="zh-TW" altLang="en-US" dirty="0"/>
          </a:p>
        </p:txBody>
      </p:sp>
      <p:pic>
        <p:nvPicPr>
          <p:cNvPr id="5" name="圖片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2357430"/>
            <a:ext cx="4071966" cy="1928826"/>
          </a:xfrm>
          <a:prstGeom prst="rect">
            <a:avLst/>
          </a:prstGeom>
        </p:spPr>
      </p:pic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500034" y="4429132"/>
            <a:ext cx="42862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模擬混波以</a:t>
            </a:r>
            <a:r>
              <a:rPr kumimoji="1" lang="en-US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標楷體" pitchFamily="65" charset="-120"/>
                <a:cs typeface="Times New Roman" pitchFamily="18" charset="0"/>
              </a:rPr>
              <a:t>60</a:t>
            </a:r>
            <a:r>
              <a:rPr kumimoji="1" lang="zh-TW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、</a:t>
            </a:r>
            <a:r>
              <a:rPr kumimoji="1" lang="en-US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標楷體" pitchFamily="65" charset="-120"/>
                <a:cs typeface="Times New Roman" pitchFamily="18" charset="0"/>
              </a:rPr>
              <a:t>180</a:t>
            </a:r>
            <a:r>
              <a:rPr kumimoji="1" lang="zh-TW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、</a:t>
            </a:r>
            <a:r>
              <a:rPr kumimoji="1" lang="en-US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標楷體" pitchFamily="65" charset="-120"/>
                <a:cs typeface="Times New Roman" pitchFamily="18" charset="0"/>
              </a:rPr>
              <a:t>300 Hz</a:t>
            </a:r>
            <a:r>
              <a:rPr kumimoji="1" lang="zh-TW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訊號</a:t>
            </a:r>
            <a:endParaRPr kumimoji="1" lang="zh-TW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57"/>
          <a:stretch>
            <a:fillRect/>
          </a:stretch>
        </p:blipFill>
        <p:spPr>
          <a:xfrm>
            <a:off x="5000628" y="2428868"/>
            <a:ext cx="3929090" cy="164307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500694" y="4429132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dirty="0" smtClean="0"/>
              <a:t>行動裝置上接收混波的繪圖</a:t>
            </a:r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642910" y="5143512"/>
            <a:ext cx="79296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TW" altLang="zh-TW" dirty="0" smtClean="0">
                <a:latin typeface="+mj-ea"/>
                <a:ea typeface="+mj-ea"/>
              </a:rPr>
              <a:t>比對可攜式裝置繪圖與</a:t>
            </a:r>
            <a:r>
              <a:rPr lang="en-US" altLang="zh-TW" dirty="0" smtClean="0">
                <a:latin typeface="+mj-ea"/>
                <a:ea typeface="+mj-ea"/>
              </a:rPr>
              <a:t>NI-</a:t>
            </a:r>
            <a:r>
              <a:rPr lang="en-US" altLang="zh-TW" dirty="0" err="1" smtClean="0">
                <a:latin typeface="+mj-ea"/>
                <a:ea typeface="+mj-ea"/>
              </a:rPr>
              <a:t>myDAQ</a:t>
            </a:r>
            <a:r>
              <a:rPr lang="zh-TW" altLang="zh-TW" dirty="0" smtClean="0">
                <a:latin typeface="+mj-ea"/>
                <a:ea typeface="+mj-ea"/>
              </a:rPr>
              <a:t>接收之資料，其量測誤差率小於</a:t>
            </a:r>
            <a:r>
              <a:rPr lang="en-US" altLang="zh-TW" dirty="0" smtClean="0">
                <a:latin typeface="+mj-ea"/>
                <a:ea typeface="+mj-ea"/>
              </a:rPr>
              <a:t>0.1</a:t>
            </a:r>
            <a:r>
              <a:rPr lang="zh-TW" altLang="zh-TW" dirty="0" smtClean="0">
                <a:latin typeface="+mj-ea"/>
                <a:ea typeface="+mj-ea"/>
              </a:rPr>
              <a:t>％</a:t>
            </a:r>
            <a:endParaRPr lang="zh-TW" altLang="en-US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專題系統功能簡介</a:t>
            </a:r>
            <a:endParaRPr lang="zh-TW" altLang="en-US" dirty="0"/>
          </a:p>
        </p:txBody>
      </p:sp>
      <p:grpSp>
        <p:nvGrpSpPr>
          <p:cNvPr id="12" name="群組 11"/>
          <p:cNvGrpSpPr/>
          <p:nvPr/>
        </p:nvGrpSpPr>
        <p:grpSpPr>
          <a:xfrm>
            <a:off x="4791260" y="2574141"/>
            <a:ext cx="1368152" cy="1596153"/>
            <a:chOff x="3455876" y="2276872"/>
            <a:chExt cx="2016224" cy="2280860"/>
          </a:xfrm>
        </p:grpSpPr>
        <p:sp>
          <p:nvSpPr>
            <p:cNvPr id="4" name="矩形 3"/>
            <p:cNvSpPr/>
            <p:nvPr/>
          </p:nvSpPr>
          <p:spPr>
            <a:xfrm>
              <a:off x="3455876" y="2276872"/>
              <a:ext cx="2016224" cy="12961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400" dirty="0" err="1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Arduino</a:t>
              </a:r>
              <a:endPara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836200" y="3643332"/>
              <a:ext cx="1255576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擷取電力訊號</a:t>
              </a:r>
              <a:endParaRPr lang="zh-TW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0" name="向右箭號 9"/>
          <p:cNvSpPr/>
          <p:nvPr/>
        </p:nvSpPr>
        <p:spPr>
          <a:xfrm rot="10800000">
            <a:off x="6388387" y="2636263"/>
            <a:ext cx="424898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6143636" y="1785926"/>
            <a:ext cx="914400" cy="7724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</a:t>
            </a:r>
            <a:endParaRPr lang="en-US" altLang="zh-TW" sz="1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傳輸</a:t>
            </a:r>
            <a:endParaRPr lang="zh-TW" altLang="en-US" sz="1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8" name="向右箭號 47"/>
          <p:cNvSpPr/>
          <p:nvPr/>
        </p:nvSpPr>
        <p:spPr>
          <a:xfrm>
            <a:off x="2165150" y="2697279"/>
            <a:ext cx="432048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6" name="群組 15"/>
          <p:cNvGrpSpPr/>
          <p:nvPr/>
        </p:nvGrpSpPr>
        <p:grpSpPr>
          <a:xfrm>
            <a:off x="2736654" y="2554403"/>
            <a:ext cx="1368152" cy="1653481"/>
            <a:chOff x="3455876" y="2276872"/>
            <a:chExt cx="2016224" cy="2362780"/>
          </a:xfrm>
        </p:grpSpPr>
        <p:sp>
          <p:nvSpPr>
            <p:cNvPr id="17" name="矩形 16"/>
            <p:cNvSpPr/>
            <p:nvPr/>
          </p:nvSpPr>
          <p:spPr>
            <a:xfrm>
              <a:off x="3455876" y="2276872"/>
              <a:ext cx="2016224" cy="12961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降壓電路</a:t>
              </a:r>
              <a:endPara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3455876" y="3725252"/>
              <a:ext cx="2016224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降壓和偏移以符合</a:t>
              </a:r>
              <a:r>
                <a:rPr lang="en-US" altLang="zh-TW" sz="14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Arduino</a:t>
              </a:r>
            </a:p>
            <a:p>
              <a:pPr algn="ctr"/>
              <a:r>
                <a:rPr lang="zh-TW" altLang="en-US" sz="14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可輸入電壓</a:t>
              </a:r>
            </a:p>
          </p:txBody>
        </p:sp>
      </p:grpSp>
      <p:sp>
        <p:nvSpPr>
          <p:cNvPr id="50" name="矩形 49"/>
          <p:cNvSpPr/>
          <p:nvPr/>
        </p:nvSpPr>
        <p:spPr>
          <a:xfrm>
            <a:off x="664952" y="2554403"/>
            <a:ext cx="1368152" cy="9070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待測電源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向右箭號 23"/>
          <p:cNvSpPr/>
          <p:nvPr/>
        </p:nvSpPr>
        <p:spPr>
          <a:xfrm>
            <a:off x="4236852" y="2697279"/>
            <a:ext cx="424898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3" name="群組 12"/>
          <p:cNvGrpSpPr/>
          <p:nvPr/>
        </p:nvGrpSpPr>
        <p:grpSpPr>
          <a:xfrm>
            <a:off x="7027494" y="2539689"/>
            <a:ext cx="1350150" cy="1630605"/>
            <a:chOff x="6300192" y="2276872"/>
            <a:chExt cx="2016224" cy="2314313"/>
          </a:xfrm>
        </p:grpSpPr>
        <p:sp>
          <p:nvSpPr>
            <p:cNvPr id="5" name="矩形 4"/>
            <p:cNvSpPr/>
            <p:nvPr/>
          </p:nvSpPr>
          <p:spPr>
            <a:xfrm>
              <a:off x="6300192" y="2276872"/>
              <a:ext cx="2016224" cy="12961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可攜式行動裝</a:t>
              </a:r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置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6516216" y="3645024"/>
              <a:ext cx="1584176" cy="9461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zh-TW" sz="14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演算法</a:t>
              </a:r>
              <a:r>
                <a:rPr lang="zh-TW" altLang="zh-TW" sz="14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運算</a:t>
              </a:r>
              <a:r>
                <a:rPr lang="zh-TW" altLang="zh-TW" sz="14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與</a:t>
              </a:r>
              <a:r>
                <a:rPr lang="zh-TW" altLang="en-US" sz="14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訊號</a:t>
              </a:r>
              <a:r>
                <a:rPr lang="zh-TW" altLang="zh-TW" sz="14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即時</a:t>
              </a:r>
              <a:r>
                <a:rPr lang="zh-TW" altLang="zh-TW" sz="14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監控</a:t>
              </a:r>
              <a:endPara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294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8122096" cy="1354162"/>
          </a:xfrm>
        </p:spPr>
        <p:txBody>
          <a:bodyPr>
            <a:noAutofit/>
          </a:bodyPr>
          <a:lstStyle/>
          <a:p>
            <a:r>
              <a:rPr lang="en-US" altLang="zh-TW" dirty="0" err="1"/>
              <a:t>Arduino</a:t>
            </a:r>
            <a:r>
              <a:rPr lang="zh-TW" altLang="en-US" dirty="0"/>
              <a:t>與</a:t>
            </a:r>
            <a:r>
              <a:rPr lang="en-US" altLang="zh-TW" dirty="0"/>
              <a:t>DAQ(</a:t>
            </a:r>
            <a:br>
              <a:rPr lang="en-US" altLang="zh-TW" dirty="0"/>
            </a:br>
            <a:r>
              <a:rPr lang="en-US" altLang="zh-TW" dirty="0"/>
              <a:t>Data Acquisition)</a:t>
            </a:r>
            <a:r>
              <a:rPr lang="zh-TW" altLang="en-US" dirty="0"/>
              <a:t>功能比較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935467"/>
              </p:ext>
            </p:extLst>
          </p:nvPr>
        </p:nvGraphicFramePr>
        <p:xfrm>
          <a:off x="899592" y="2420888"/>
          <a:ext cx="6696744" cy="3673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2376264"/>
                <a:gridCol w="2592288"/>
              </a:tblGrid>
              <a:tr h="3600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err="1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Arduino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DAQ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價格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便宜</a:t>
                      </a:r>
                      <a:r>
                        <a:rPr kumimoji="0"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($40)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昂貴</a:t>
                      </a:r>
                      <a:r>
                        <a:rPr kumimoji="0"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($179)</a:t>
                      </a:r>
                      <a:endParaRPr lang="zh-TW" altLang="en-US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硬體擴充性</a:t>
                      </a:r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zh-TW" altLang="en-US" dirty="0" smtClean="0"/>
                        <a:t>可擴充多種模板</a:t>
                      </a:r>
                      <a:endParaRPr lang="en-US" altLang="zh-TW" dirty="0" smtClean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zh-TW" altLang="en-US" dirty="0" smtClean="0"/>
                        <a:t>開放原始碼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功能不能擴充</a:t>
                      </a:r>
                      <a:endParaRPr lang="en-US" altLang="zh-TW" dirty="0" smtClean="0"/>
                    </a:p>
                    <a:p>
                      <a:endParaRPr lang="zh-TW" altLang="en-US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zh-TW" altLang="zh-TW" sz="1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電力品質監測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整體：較不佳</a:t>
                      </a:r>
                      <a:endParaRPr lang="en-US" altLang="zh-TW" dirty="0" smtClean="0"/>
                    </a:p>
                    <a:p>
                      <a:r>
                        <a:rPr lang="zh-TW" altLang="en-US" dirty="0" smtClean="0"/>
                        <a:t>可測量電壓：</a:t>
                      </a:r>
                      <a:r>
                        <a:rPr lang="en-US" altLang="zh-TW" dirty="0" smtClean="0"/>
                        <a:t>0~5V</a:t>
                      </a:r>
                    </a:p>
                    <a:p>
                      <a:r>
                        <a:rPr kumimoji="0" lang="zh-TW" altLang="en-US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解析度</a:t>
                      </a:r>
                      <a:r>
                        <a:rPr lang="zh-TW" altLang="en-US" dirty="0" smtClean="0"/>
                        <a:t>：</a:t>
                      </a:r>
                      <a:r>
                        <a:rPr kumimoji="0" lang="en-US" altLang="zh-TW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kumimoji="0" lang="zh-TW" altLang="en-US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位元</a:t>
                      </a:r>
                      <a:endParaRPr kumimoji="0" lang="en-US" altLang="zh-TW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取樣頻率最高</a:t>
                      </a:r>
                      <a:r>
                        <a:rPr lang="zh-TW" altLang="en-US" dirty="0" smtClean="0"/>
                        <a:t>：</a:t>
                      </a:r>
                      <a:r>
                        <a:rPr kumimoji="0" lang="en-US" altLang="zh-TW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77kS/s</a:t>
                      </a:r>
                      <a:endParaRPr lang="zh-TW" altLang="en-US" dirty="0" smtClean="0"/>
                    </a:p>
                    <a:p>
                      <a:endParaRPr kumimoji="0" lang="en-US" altLang="zh-TW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altLang="zh-TW" dirty="0" smtClean="0"/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整體：較佳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可測量電壓：</a:t>
                      </a:r>
                      <a:r>
                        <a:rPr lang="en-US" altLang="zh-TW" dirty="0" smtClean="0"/>
                        <a:t>-10~10V</a:t>
                      </a:r>
                    </a:p>
                    <a:p>
                      <a:r>
                        <a:rPr kumimoji="0" lang="zh-TW" altLang="en-US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解析度</a:t>
                      </a:r>
                      <a:r>
                        <a:rPr lang="zh-TW" altLang="en-US" dirty="0" smtClean="0"/>
                        <a:t>：</a:t>
                      </a:r>
                      <a:r>
                        <a:rPr kumimoji="0" lang="en-US" altLang="zh-TW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r>
                        <a:rPr kumimoji="0" lang="zh-TW" altLang="en-US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位元</a:t>
                      </a:r>
                      <a:endParaRPr kumimoji="0" lang="en-US" altLang="zh-TW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zh-TW" altLang="en-US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取樣頻率最高</a:t>
                      </a:r>
                      <a:r>
                        <a:rPr lang="zh-TW" altLang="en-US" dirty="0" smtClean="0"/>
                        <a:t>：</a:t>
                      </a:r>
                      <a:r>
                        <a:rPr kumimoji="0" lang="en-US" altLang="zh-TW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  <a:r>
                        <a:rPr kumimoji="0" lang="zh-TW" altLang="en-US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zh-TW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kS</a:t>
                      </a:r>
                      <a:r>
                        <a:rPr kumimoji="0" lang="en-US" altLang="zh-TW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/s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94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5786" y="2428868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altLang="zh-TW" sz="5400" b="1" dirty="0" err="1">
                <a:solidFill>
                  <a:schemeClr val="tx1"/>
                </a:solidFill>
              </a:rPr>
              <a:t>AppInventor</a:t>
            </a:r>
            <a:r>
              <a:rPr lang="zh-TW" altLang="en-US" sz="5400" b="1" dirty="0">
                <a:solidFill>
                  <a:schemeClr val="tx1"/>
                </a:solidFill>
              </a:rPr>
              <a:t> </a:t>
            </a:r>
            <a:r>
              <a:rPr lang="en-US" altLang="zh-TW" sz="5400" b="1" dirty="0">
                <a:solidFill>
                  <a:schemeClr val="tx1"/>
                </a:solidFill>
              </a:rPr>
              <a:t>2</a:t>
            </a:r>
            <a:r>
              <a:rPr lang="zh-TW" altLang="en-US" sz="5400" b="1" dirty="0">
                <a:solidFill>
                  <a:schemeClr val="tx1"/>
                </a:solidFill>
              </a:rPr>
              <a:t> 介面</a:t>
            </a:r>
          </a:p>
        </p:txBody>
      </p:sp>
    </p:spTree>
    <p:extLst>
      <p:ext uri="{BB962C8B-B14F-4D97-AF65-F5344CB8AC3E}">
        <p14:creationId xmlns:p14="http://schemas.microsoft.com/office/powerpoint/2010/main" val="20857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起始畫面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4143372" y="1643050"/>
            <a:ext cx="3571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+mj-ea"/>
                <a:ea typeface="+mj-ea"/>
              </a:rPr>
              <a:t>詳細量測：跳入使用者介面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dirty="0" smtClean="0">
                <a:latin typeface="+mj-ea"/>
                <a:ea typeface="+mj-ea"/>
              </a:rPr>
              <a:t>基本測量：測試用的頁面，預設對象為</a:t>
            </a:r>
            <a:r>
              <a:rPr lang="en-US" altLang="zh-TW" dirty="0" smtClean="0">
                <a:latin typeface="+mj-ea"/>
                <a:ea typeface="+mj-ea"/>
              </a:rPr>
              <a:t>60HZ</a:t>
            </a:r>
            <a:endParaRPr lang="zh-TW" altLang="en-US" dirty="0">
              <a:latin typeface="+mj-ea"/>
              <a:ea typeface="+mj-ea"/>
            </a:endParaRPr>
          </a:p>
        </p:txBody>
      </p:sp>
      <p:pic>
        <p:nvPicPr>
          <p:cNvPr id="5122" name="Picture 2" descr="C:\Users\king\Desktop\2014_12_8\2014_12_8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2781224" cy="495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60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驗證畫面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4071934" y="1571612"/>
            <a:ext cx="45005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+mj-ea"/>
                <a:ea typeface="+mj-ea"/>
              </a:rPr>
              <a:t>此為驗證用畫面，藉由</a:t>
            </a:r>
            <a:r>
              <a:rPr lang="en-US" altLang="zh-TW" dirty="0" err="1" smtClean="0">
                <a:latin typeface="+mj-ea"/>
                <a:ea typeface="+mj-ea"/>
              </a:rPr>
              <a:t>myDAQ</a:t>
            </a:r>
            <a:r>
              <a:rPr lang="zh-TW" altLang="en-US" dirty="0" smtClean="0">
                <a:latin typeface="+mj-ea"/>
                <a:ea typeface="+mj-ea"/>
              </a:rPr>
              <a:t>輸入</a:t>
            </a:r>
            <a:r>
              <a:rPr lang="en-US" altLang="zh-TW" dirty="0" smtClean="0">
                <a:latin typeface="+mj-ea"/>
                <a:ea typeface="+mj-ea"/>
              </a:rPr>
              <a:t>60Hz</a:t>
            </a:r>
            <a:r>
              <a:rPr lang="zh-TW" altLang="en-US" dirty="0" smtClean="0">
                <a:latin typeface="+mj-ea"/>
                <a:ea typeface="+mj-ea"/>
              </a:rPr>
              <a:t>的混波，以內設的</a:t>
            </a:r>
            <a:r>
              <a:rPr lang="en-US" altLang="zh-TW" dirty="0" smtClean="0">
                <a:latin typeface="+mj-ea"/>
                <a:ea typeface="+mj-ea"/>
              </a:rPr>
              <a:t>delay(313)</a:t>
            </a:r>
            <a:r>
              <a:rPr lang="zh-TW" altLang="en-US" dirty="0" smtClean="0">
                <a:latin typeface="+mj-ea"/>
                <a:ea typeface="+mj-ea"/>
              </a:rPr>
              <a:t>來擷取波並顯示，來確認次程式是否正確</a:t>
            </a:r>
            <a:endParaRPr lang="zh-TW" altLang="en-US" dirty="0">
              <a:latin typeface="+mj-ea"/>
              <a:ea typeface="+mj-ea"/>
            </a:endParaRPr>
          </a:p>
        </p:txBody>
      </p:sp>
      <p:pic>
        <p:nvPicPr>
          <p:cNvPr id="6146" name="Picture 2" descr="C:\Users\king\Desktop\2014_12_8\2014_12_8_1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10" y="1361004"/>
            <a:ext cx="2812311" cy="502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93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量測輸入頁面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4643438" y="1428736"/>
            <a:ext cx="37147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+mj-ea"/>
                <a:ea typeface="+mj-ea"/>
              </a:rPr>
              <a:t>輸入取樣頻率，按設置時將數值以網址方式傳輸置網頁，藉由</a:t>
            </a:r>
            <a:r>
              <a:rPr lang="en-US" altLang="zh-TW" dirty="0" err="1" smtClean="0">
                <a:latin typeface="+mj-ea"/>
                <a:ea typeface="+mj-ea"/>
              </a:rPr>
              <a:t>Wi-fi</a:t>
            </a:r>
            <a:r>
              <a:rPr lang="zh-TW" altLang="en-US" dirty="0" smtClean="0">
                <a:latin typeface="+mj-ea"/>
                <a:ea typeface="+mj-ea"/>
              </a:rPr>
              <a:t>傳輸鈕讓網頁將網址輸入，並跳至下一頁</a:t>
            </a:r>
            <a:r>
              <a:rPr lang="zh-TW" altLang="en-US" dirty="0">
                <a:latin typeface="+mj-ea"/>
                <a:ea typeface="+mj-ea"/>
              </a:rPr>
              <a:t>面</a:t>
            </a:r>
            <a:r>
              <a:rPr lang="zh-TW" altLang="en-US" dirty="0" smtClean="0">
                <a:latin typeface="+mj-ea"/>
                <a:ea typeface="+mj-ea"/>
              </a:rPr>
              <a:t>。</a:t>
            </a:r>
            <a:endParaRPr lang="en-US" altLang="zh-TW" dirty="0" smtClean="0">
              <a:latin typeface="+mj-ea"/>
              <a:ea typeface="+mj-ea"/>
            </a:endParaRPr>
          </a:p>
          <a:p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dirty="0" smtClean="0">
                <a:latin typeface="+mj-ea"/>
                <a:ea typeface="+mj-ea"/>
              </a:rPr>
              <a:t>輸入預估頻率，即可藉由此運算算出需比較理想的取樣</a:t>
            </a:r>
            <a:r>
              <a:rPr lang="zh-TW" altLang="en-US" dirty="0">
                <a:latin typeface="+mj-ea"/>
                <a:ea typeface="+mj-ea"/>
              </a:rPr>
              <a:t>頻率</a:t>
            </a:r>
            <a:r>
              <a:rPr lang="zh-TW" altLang="en-US" dirty="0" smtClean="0">
                <a:latin typeface="+mj-ea"/>
                <a:ea typeface="+mj-ea"/>
              </a:rPr>
              <a:t>。</a:t>
            </a:r>
            <a:endParaRPr lang="zh-TW" altLang="en-US" dirty="0">
              <a:latin typeface="+mj-ea"/>
              <a:ea typeface="+mj-ea"/>
            </a:endParaRPr>
          </a:p>
        </p:txBody>
      </p:sp>
      <p:pic>
        <p:nvPicPr>
          <p:cNvPr id="7170" name="Picture 2" descr="C:\Users\king\Desktop\2014_12_8\2014_12_8_1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3068116" cy="515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65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量測資訊頁面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5436096" y="836712"/>
            <a:ext cx="35719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此網頁主要功能是監控資料或運算資料。</a:t>
            </a:r>
            <a:endParaRPr lang="en-US" altLang="zh-TW" dirty="0" smtClean="0"/>
          </a:p>
          <a:p>
            <a:r>
              <a:rPr lang="zh-TW" altLang="en-US" dirty="0" smtClean="0"/>
              <a:t>監控資料：分為繪圖與實際數值觀看。繪圖即為將資料串聯至</a:t>
            </a:r>
            <a:r>
              <a:rPr lang="en-US" altLang="zh-TW" dirty="0" smtClean="0"/>
              <a:t>Google</a:t>
            </a:r>
            <a:r>
              <a:rPr lang="zh-TW" altLang="en-US" dirty="0" smtClean="0"/>
              <a:t> </a:t>
            </a:r>
            <a:r>
              <a:rPr lang="en-US" altLang="zh-TW" dirty="0" smtClean="0"/>
              <a:t>Chart</a:t>
            </a:r>
            <a:r>
              <a:rPr lang="zh-TW" altLang="en-US" dirty="0" smtClean="0"/>
              <a:t>網址列後前往即可繪出圖表。實際測量數值由清單呈現。</a:t>
            </a:r>
            <a:endParaRPr lang="en-US" altLang="zh-TW" dirty="0" smtClean="0"/>
          </a:p>
          <a:p>
            <a:r>
              <a:rPr lang="zh-TW" altLang="en-US" dirty="0" smtClean="0"/>
              <a:t>零交越運算：先藉由設置取樣頻率算出一週期的訊號頻率的取樣點數，取樣點數乘與取樣週期等於訊號週期。</a:t>
            </a:r>
            <a:endParaRPr lang="zh-TW" altLang="en-US" dirty="0"/>
          </a:p>
        </p:txBody>
      </p:sp>
      <p:pic>
        <p:nvPicPr>
          <p:cNvPr id="8194" name="Picture 2" descr="C:\Users\king\Desktop\2014_12_8\2014_12_8_2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2808312" cy="367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king\Desktop\2014_12_8\2014_12_8_2_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15"/>
          <a:stretch/>
        </p:blipFill>
        <p:spPr bwMode="auto">
          <a:xfrm>
            <a:off x="1115616" y="4942751"/>
            <a:ext cx="2808312" cy="131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31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傅立葉計算頁面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4932040" y="1439200"/>
            <a:ext cx="36433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傅立葉：單一數值比對後續平均進</a:t>
            </a:r>
            <a:r>
              <a:rPr lang="en-US" altLang="zh-TW" dirty="0" smtClean="0"/>
              <a:t>	</a:t>
            </a:r>
            <a:r>
              <a:rPr lang="zh-TW" altLang="en-US" dirty="0" smtClean="0"/>
              <a:t>行</a:t>
            </a:r>
            <a:r>
              <a:rPr lang="zh-TW" altLang="en-US" dirty="0"/>
              <a:t>調整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備注</a:t>
            </a:r>
            <a:r>
              <a:rPr lang="en-US" altLang="zh-TW" dirty="0"/>
              <a:t> </a:t>
            </a:r>
            <a:r>
              <a:rPr lang="en-US" altLang="zh-TW" dirty="0" smtClean="0"/>
              <a:t>    </a:t>
            </a:r>
            <a:r>
              <a:rPr lang="zh-TW" altLang="en-US" dirty="0" smtClean="0"/>
              <a:t>：因</a:t>
            </a:r>
            <a:r>
              <a:rPr lang="en-US" altLang="zh-TW" dirty="0" err="1" smtClean="0"/>
              <a:t>AppInventor</a:t>
            </a:r>
            <a:r>
              <a:rPr lang="zh-TW" altLang="en-US" dirty="0" smtClean="0"/>
              <a:t> </a:t>
            </a:r>
            <a:r>
              <a:rPr lang="en-US" altLang="zh-TW" dirty="0" smtClean="0"/>
              <a:t>2</a:t>
            </a:r>
            <a:r>
              <a:rPr lang="zh-TW" altLang="en-US" dirty="0" smtClean="0"/>
              <a:t>程式消耗               </a:t>
            </a:r>
            <a:r>
              <a:rPr lang="en-US" altLang="zh-TW" dirty="0" smtClean="0"/>
              <a:t>	</a:t>
            </a:r>
            <a:r>
              <a:rPr lang="zh-TW" altLang="en-US" dirty="0"/>
              <a:t>資源</a:t>
            </a:r>
            <a:r>
              <a:rPr lang="zh-TW" altLang="en-US" dirty="0" smtClean="0"/>
              <a:t>太大，計算時間較為</a:t>
            </a:r>
            <a:r>
              <a:rPr lang="en-US" altLang="zh-TW" dirty="0" smtClean="0"/>
              <a:t>	</a:t>
            </a:r>
            <a:r>
              <a:rPr lang="zh-TW" altLang="en-US" dirty="0" smtClean="0"/>
              <a:t>緩慢。</a:t>
            </a:r>
            <a:endParaRPr lang="zh-TW" altLang="en-US" dirty="0"/>
          </a:p>
        </p:txBody>
      </p:sp>
      <p:pic>
        <p:nvPicPr>
          <p:cNvPr id="9218" name="Picture 2" descr="C:\Users\king\Desktop\2014_12_8\2014_12_8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78308"/>
            <a:ext cx="2952328" cy="510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65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傅立葉</a:t>
            </a:r>
            <a:endParaRPr lang="zh-TW" altLang="en-US" dirty="0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6145" name="Object 1"/>
          <p:cNvGraphicFramePr>
            <a:graphicFrameLocks noChangeAspect="1"/>
          </p:cNvGraphicFramePr>
          <p:nvPr/>
        </p:nvGraphicFramePr>
        <p:xfrm>
          <a:off x="3428992" y="1142984"/>
          <a:ext cx="2857520" cy="4956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Visio" r:id="rId4" imgW="4352797" imgH="7553281" progId="Visio.Drawing.15">
                  <p:embed/>
                </p:oleObj>
              </mc:Choice>
              <mc:Fallback>
                <p:oleObj name="Visio" r:id="rId4" imgW="4352797" imgH="7553281" progId="Visio.Drawing.15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8992" y="1142984"/>
                        <a:ext cx="2857520" cy="49560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631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72400" cy="1143000"/>
          </a:xfrm>
        </p:spPr>
        <p:txBody>
          <a:bodyPr/>
          <a:lstStyle/>
          <a:p>
            <a:r>
              <a:rPr lang="zh-TW" altLang="en-US" dirty="0" smtClean="0"/>
              <a:t>零交越</a:t>
            </a:r>
            <a:endParaRPr lang="zh-TW" altLang="en-US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5121" name="Object 1"/>
          <p:cNvGraphicFramePr>
            <a:graphicFrameLocks noChangeAspect="1"/>
          </p:cNvGraphicFramePr>
          <p:nvPr/>
        </p:nvGraphicFramePr>
        <p:xfrm>
          <a:off x="2928926" y="1000108"/>
          <a:ext cx="3786215" cy="5072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Visio" r:id="rId4" imgW="5143453" imgH="7010445" progId="Visio.Drawing.15">
                  <p:embed/>
                </p:oleObj>
              </mc:Choice>
              <mc:Fallback>
                <p:oleObj name="Visio" r:id="rId4" imgW="5143453" imgH="7010445" progId="Visio.Drawing.15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926" y="1000108"/>
                        <a:ext cx="3786215" cy="50720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404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零交越</a:t>
            </a:r>
            <a:endParaRPr lang="zh-TW" alt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598132"/>
              </p:ext>
            </p:extLst>
          </p:nvPr>
        </p:nvGraphicFramePr>
        <p:xfrm>
          <a:off x="1331640" y="1480138"/>
          <a:ext cx="6137150" cy="3528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r:id="rId4" imgW="7606989" imgH="4366738" progId="Visio.Drawing.11">
                  <p:embed/>
                </p:oleObj>
              </mc:Choice>
              <mc:Fallback>
                <p:oleObj r:id="rId4" imgW="7606989" imgH="4366738" progId="Visio.Drawing.11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1480138"/>
                        <a:ext cx="6137150" cy="35283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3347864" y="5229200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dirty="0"/>
              <a:t>零交越演算法示意圖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6010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操作流程圖</a:t>
            </a:r>
            <a:endParaRPr lang="zh-TW" altLang="en-US" dirty="0"/>
          </a:p>
        </p:txBody>
      </p:sp>
      <p:pic>
        <p:nvPicPr>
          <p:cNvPr id="4" name="內容版面配置區 3" descr="擷取11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428736"/>
            <a:ext cx="3599830" cy="5225560"/>
          </a:xfrm>
        </p:spPr>
      </p:pic>
      <p:pic>
        <p:nvPicPr>
          <p:cNvPr id="5" name="圖片 4" descr="擷取12.PNG"/>
          <p:cNvPicPr>
            <a:picLocks noChangeAspect="1"/>
          </p:cNvPicPr>
          <p:nvPr/>
        </p:nvPicPr>
        <p:blipFill>
          <a:blip r:embed="rId3" cstate="print"/>
          <a:srcRect b="1084"/>
          <a:stretch>
            <a:fillRect/>
          </a:stretch>
        </p:blipFill>
        <p:spPr>
          <a:xfrm>
            <a:off x="5000628" y="1428736"/>
            <a:ext cx="3643338" cy="528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25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成果</a:t>
            </a:r>
            <a:endParaRPr lang="zh-TW" altLang="en-US" dirty="0"/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" t="47767" r="6964"/>
          <a:stretch>
            <a:fillRect/>
          </a:stretch>
        </p:blipFill>
        <p:spPr bwMode="auto">
          <a:xfrm>
            <a:off x="214512" y="4286256"/>
            <a:ext cx="8715206" cy="218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圖片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050" y="1357298"/>
            <a:ext cx="3714776" cy="300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84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2420888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b="1" dirty="0">
                <a:solidFill>
                  <a:schemeClr val="tx1"/>
                </a:solidFill>
              </a:rPr>
              <a:t>技術使用</a:t>
            </a:r>
          </a:p>
        </p:txBody>
      </p:sp>
    </p:spTree>
    <p:extLst>
      <p:ext uri="{BB962C8B-B14F-4D97-AF65-F5344CB8AC3E}">
        <p14:creationId xmlns:p14="http://schemas.microsoft.com/office/powerpoint/2010/main" val="6649943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使用技術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880329" y="1628800"/>
            <a:ext cx="770485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zh-TW" altLang="en-US" sz="2800" dirty="0" smtClean="0">
                <a:latin typeface="+mj-ea"/>
                <a:ea typeface="+mj-ea"/>
              </a:rPr>
              <a:t>降壓電路的學習與使用</a:t>
            </a:r>
            <a:endParaRPr lang="en-US" altLang="zh-TW" sz="2800" dirty="0" smtClean="0">
              <a:latin typeface="+mj-ea"/>
              <a:ea typeface="+mj-ea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TW" sz="2800" dirty="0" smtClean="0">
                <a:latin typeface="+mj-ea"/>
                <a:ea typeface="+mj-ea"/>
              </a:rPr>
              <a:t>Arduino</a:t>
            </a:r>
            <a:r>
              <a:rPr lang="zh-TW" altLang="en-US" sz="2800" dirty="0" smtClean="0">
                <a:latin typeface="+mj-ea"/>
                <a:ea typeface="+mj-ea"/>
              </a:rPr>
              <a:t> 硬體架構與軟體設定</a:t>
            </a:r>
            <a:endParaRPr lang="en-US" altLang="zh-TW" sz="2800" dirty="0" smtClean="0">
              <a:latin typeface="+mj-ea"/>
              <a:ea typeface="+mj-ea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TW" sz="2800" dirty="0">
                <a:latin typeface="+mj-ea"/>
                <a:ea typeface="+mj-ea"/>
              </a:rPr>
              <a:t>C / C + </a:t>
            </a:r>
            <a:r>
              <a:rPr lang="en-US" altLang="zh-TW" sz="2800" dirty="0" smtClean="0">
                <a:latin typeface="+mj-ea"/>
                <a:ea typeface="+mj-ea"/>
              </a:rPr>
              <a:t>+</a:t>
            </a:r>
            <a:r>
              <a:rPr lang="zh-TW" altLang="en-US" sz="2800" dirty="0" smtClean="0">
                <a:latin typeface="+mj-ea"/>
                <a:ea typeface="+mj-ea"/>
              </a:rPr>
              <a:t>語言撰寫技術</a:t>
            </a:r>
            <a:endParaRPr lang="en-US" altLang="zh-TW" sz="2800" dirty="0" smtClean="0">
              <a:latin typeface="+mj-ea"/>
              <a:ea typeface="+mj-ea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2800" dirty="0" smtClean="0">
                <a:latin typeface="+mj-ea"/>
                <a:ea typeface="+mj-ea"/>
              </a:rPr>
              <a:t>使用</a:t>
            </a:r>
            <a:r>
              <a:rPr lang="en-US" altLang="zh-TW" sz="2800" dirty="0" smtClean="0">
                <a:latin typeface="+mj-ea"/>
                <a:ea typeface="+mj-ea"/>
              </a:rPr>
              <a:t>DAQ</a:t>
            </a:r>
            <a:r>
              <a:rPr lang="zh-TW" altLang="en-US" sz="2800" dirty="0" smtClean="0">
                <a:latin typeface="+mj-ea"/>
                <a:ea typeface="+mj-ea"/>
              </a:rPr>
              <a:t>產出混波訊號</a:t>
            </a:r>
            <a:endParaRPr lang="en-US" altLang="zh-TW" sz="2800" dirty="0" smtClean="0">
              <a:latin typeface="+mj-ea"/>
              <a:ea typeface="+mj-ea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2800" dirty="0">
                <a:latin typeface="+mj-ea"/>
                <a:ea typeface="+mj-ea"/>
              </a:rPr>
              <a:t>使用 </a:t>
            </a:r>
            <a:r>
              <a:rPr lang="en-US" altLang="zh-TW" sz="2800" dirty="0">
                <a:latin typeface="+mj-ea"/>
                <a:ea typeface="+mj-ea"/>
              </a:rPr>
              <a:t>MIT App Inventor 2</a:t>
            </a:r>
            <a:r>
              <a:rPr lang="zh-TW" altLang="en-US" sz="2800" dirty="0">
                <a:latin typeface="+mj-ea"/>
                <a:ea typeface="+mj-ea"/>
              </a:rPr>
              <a:t> 撰寫手機</a:t>
            </a:r>
            <a:r>
              <a:rPr lang="zh-TW" altLang="en-US" sz="2800" dirty="0" smtClean="0">
                <a:latin typeface="+mj-ea"/>
                <a:ea typeface="+mj-ea"/>
              </a:rPr>
              <a:t>應用程式</a:t>
            </a:r>
            <a:endParaRPr lang="en-US" altLang="zh-TW" sz="2800" dirty="0" smtClean="0">
              <a:latin typeface="+mj-ea"/>
              <a:ea typeface="+mj-ea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2800" dirty="0">
                <a:latin typeface="+mj-ea"/>
                <a:ea typeface="+mj-ea"/>
              </a:rPr>
              <a:t>頻率取樣相關</a:t>
            </a:r>
            <a:r>
              <a:rPr lang="zh-TW" altLang="en-US" sz="2800" dirty="0" smtClean="0">
                <a:latin typeface="+mj-ea"/>
                <a:ea typeface="+mj-ea"/>
              </a:rPr>
              <a:t>觀念</a:t>
            </a:r>
            <a:endParaRPr lang="en-US" altLang="zh-TW" sz="2800" dirty="0" smtClean="0">
              <a:latin typeface="+mj-ea"/>
              <a:ea typeface="+mj-ea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2800" dirty="0" smtClean="0">
                <a:latin typeface="+mj-ea"/>
                <a:ea typeface="+mj-ea"/>
              </a:rPr>
              <a:t>零交越演算法</a:t>
            </a:r>
            <a:endParaRPr lang="en-US" altLang="zh-TW" sz="2800" dirty="0" smtClean="0">
              <a:latin typeface="+mj-ea"/>
              <a:ea typeface="+mj-ea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2800" dirty="0" smtClean="0">
                <a:latin typeface="+mj-ea"/>
                <a:ea typeface="+mj-ea"/>
              </a:rPr>
              <a:t>傅立葉演算法</a:t>
            </a:r>
            <a:endParaRPr lang="en-US" altLang="zh-TW" sz="2800" dirty="0" smtClean="0">
              <a:latin typeface="+mj-ea"/>
              <a:ea typeface="+mj-ea"/>
            </a:endParaRP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42547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1472" y="1643050"/>
            <a:ext cx="7915276" cy="2286016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 smtClean="0"/>
              <a:t>專題報告到此結束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謝謝各位教授聆聽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b="1" dirty="0" smtClean="0">
                <a:solidFill>
                  <a:schemeClr val="tx1"/>
                </a:solidFill>
              </a:rPr>
              <a:t>附錄</a:t>
            </a:r>
            <a:endParaRPr lang="zh-TW" altLang="en-US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77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5786" y="2428868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altLang="zh-TW" sz="6000" dirty="0" smtClean="0"/>
              <a:t>Arduino</a:t>
            </a:r>
            <a:r>
              <a:rPr lang="zh-TW" altLang="en-US" sz="6000" dirty="0" smtClean="0"/>
              <a:t>程式碼</a:t>
            </a:r>
            <a:endParaRPr lang="zh-TW" alt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標頭檔硬體設定</a:t>
            </a:r>
            <a:endParaRPr lang="zh-TW" altLang="en-US" dirty="0"/>
          </a:p>
        </p:txBody>
      </p:sp>
      <p:pic>
        <p:nvPicPr>
          <p:cNvPr id="4" name="內容版面配置區 3" descr="Arduino1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785926"/>
            <a:ext cx="7885706" cy="34290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設定基礎值</a:t>
            </a:r>
            <a:endParaRPr lang="zh-TW" altLang="en-US" dirty="0"/>
          </a:p>
        </p:txBody>
      </p:sp>
      <p:pic>
        <p:nvPicPr>
          <p:cNvPr id="4" name="內容版面配置區 3" descr="Arduino2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61274" y="1571612"/>
            <a:ext cx="6853804" cy="40719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硬體頻率設定</a:t>
            </a:r>
            <a:r>
              <a:rPr lang="en-US" altLang="zh-TW" dirty="0" smtClean="0"/>
              <a:t>/</a:t>
            </a:r>
            <a:r>
              <a:rPr lang="zh-TW" altLang="en-US" dirty="0" smtClean="0"/>
              <a:t>網路連結</a:t>
            </a:r>
            <a:endParaRPr lang="zh-TW" altLang="en-US" dirty="0"/>
          </a:p>
        </p:txBody>
      </p:sp>
      <p:pic>
        <p:nvPicPr>
          <p:cNvPr id="6" name="內容版面配置區 5" descr="擷取13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285859"/>
            <a:ext cx="5429288" cy="5123645"/>
          </a:xfr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80120" y="2428859"/>
            <a:ext cx="4339489" cy="15041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網路連結</a:t>
            </a:r>
            <a:endParaRPr lang="zh-TW" altLang="en-US" dirty="0"/>
          </a:p>
        </p:txBody>
      </p:sp>
      <p:pic>
        <p:nvPicPr>
          <p:cNvPr id="4" name="內容版面配置區 3" descr="Arduino3-2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2000240"/>
            <a:ext cx="6186855" cy="41005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39752" y="2708920"/>
            <a:ext cx="4536504" cy="1152128"/>
          </a:xfrm>
        </p:spPr>
        <p:txBody>
          <a:bodyPr>
            <a:noAutofit/>
          </a:bodyPr>
          <a:lstStyle/>
          <a:p>
            <a:pPr algn="ctr"/>
            <a:r>
              <a:rPr lang="zh-TW" altLang="en-US" sz="5400" b="1" dirty="0">
                <a:solidFill>
                  <a:schemeClr val="tx1"/>
                </a:solidFill>
              </a:rPr>
              <a:t>降壓電路訊號處理</a:t>
            </a:r>
          </a:p>
        </p:txBody>
      </p:sp>
    </p:spTree>
    <p:extLst>
      <p:ext uri="{BB962C8B-B14F-4D97-AF65-F5344CB8AC3E}">
        <p14:creationId xmlns:p14="http://schemas.microsoft.com/office/powerpoint/2010/main" val="31365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Arduino</a:t>
            </a:r>
            <a:r>
              <a:rPr lang="zh-TW" altLang="en-US" dirty="0" smtClean="0"/>
              <a:t>接收資料，傳輸至陣列</a:t>
            </a:r>
            <a:endParaRPr lang="zh-TW" altLang="en-US" dirty="0"/>
          </a:p>
        </p:txBody>
      </p:sp>
      <p:pic>
        <p:nvPicPr>
          <p:cNvPr id="4" name="內容版面配置區 3" descr="arduino7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571612"/>
            <a:ext cx="4090254" cy="48577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建立空白網頁</a:t>
            </a:r>
            <a:r>
              <a:rPr lang="en-US" altLang="zh-TW" dirty="0" smtClean="0"/>
              <a:t>(</a:t>
            </a:r>
            <a:r>
              <a:rPr lang="zh-TW" altLang="en-US" dirty="0" smtClean="0"/>
              <a:t>註</a:t>
            </a:r>
            <a:r>
              <a:rPr lang="en-US" altLang="zh-TW" dirty="0" smtClean="0"/>
              <a:t>2)</a:t>
            </a:r>
            <a:endParaRPr lang="zh-TW" altLang="en-US" dirty="0"/>
          </a:p>
        </p:txBody>
      </p:sp>
      <p:pic>
        <p:nvPicPr>
          <p:cNvPr id="4" name="內容版面配置區 3" descr="arduino7-2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b="57336"/>
          <a:stretch>
            <a:fillRect/>
          </a:stretch>
        </p:blipFill>
        <p:spPr>
          <a:xfrm>
            <a:off x="928662" y="2500306"/>
            <a:ext cx="6477905" cy="18573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將陣列資料輸出至空白網頁</a:t>
            </a:r>
            <a:r>
              <a:rPr lang="en-US" altLang="zh-TW" dirty="0" smtClean="0"/>
              <a:t>(</a:t>
            </a:r>
            <a:r>
              <a:rPr lang="zh-TW" altLang="en-US" dirty="0" smtClean="0"/>
              <a:t>註</a:t>
            </a:r>
            <a:r>
              <a:rPr lang="en-US" altLang="zh-TW" dirty="0" smtClean="0"/>
              <a:t>2)</a:t>
            </a:r>
            <a:endParaRPr lang="zh-TW" altLang="en-US" dirty="0"/>
          </a:p>
        </p:txBody>
      </p:sp>
      <p:pic>
        <p:nvPicPr>
          <p:cNvPr id="7" name="內容版面配置區 6" descr="擷取15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500174"/>
            <a:ext cx="5357850" cy="4916616"/>
          </a:xfrm>
        </p:spPr>
      </p:pic>
      <p:pic>
        <p:nvPicPr>
          <p:cNvPr id="8" name="圖片 7" descr="擷取1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4929198"/>
            <a:ext cx="1932946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設置可輸入</a:t>
            </a:r>
            <a:r>
              <a:rPr lang="en-US" altLang="zh-TW" dirty="0" smtClean="0"/>
              <a:t>Delay</a:t>
            </a:r>
            <a:r>
              <a:rPr lang="zh-TW" altLang="en-US" dirty="0" smtClean="0"/>
              <a:t>的網頁</a:t>
            </a:r>
            <a:r>
              <a:rPr lang="en-US" altLang="zh-TW" dirty="0" smtClean="0"/>
              <a:t>(</a:t>
            </a:r>
            <a:r>
              <a:rPr lang="zh-TW" altLang="en-US" dirty="0" smtClean="0"/>
              <a:t>註</a:t>
            </a:r>
            <a:r>
              <a:rPr lang="en-US" altLang="zh-TW" dirty="0" smtClean="0"/>
              <a:t>1)</a:t>
            </a:r>
            <a:endParaRPr lang="zh-TW" altLang="en-US" dirty="0"/>
          </a:p>
        </p:txBody>
      </p:sp>
      <p:pic>
        <p:nvPicPr>
          <p:cNvPr id="4" name="內容版面配置區 3" descr="arduino6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571612"/>
            <a:ext cx="6280728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設置取樣頻率</a:t>
            </a:r>
            <a:r>
              <a:rPr lang="en-US" altLang="zh-TW" dirty="0" smtClean="0"/>
              <a:t>(Delay)</a:t>
            </a:r>
            <a:r>
              <a:rPr lang="zh-TW" altLang="en-US" dirty="0" smtClean="0"/>
              <a:t>之程式碼</a:t>
            </a:r>
            <a:endParaRPr lang="zh-TW" altLang="en-US" dirty="0"/>
          </a:p>
        </p:txBody>
      </p:sp>
      <p:pic>
        <p:nvPicPr>
          <p:cNvPr id="6" name="內容版面配置區 5" descr="擷取17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857364"/>
            <a:ext cx="6897121" cy="28576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副程式</a:t>
            </a:r>
            <a:r>
              <a:rPr lang="en-US" altLang="zh-TW" dirty="0" smtClean="0"/>
              <a:t>--</a:t>
            </a:r>
            <a:r>
              <a:rPr lang="en-US" altLang="zh-TW" dirty="0" err="1" smtClean="0"/>
              <a:t>WifiStatus</a:t>
            </a:r>
            <a:endParaRPr lang="zh-TW" altLang="en-US" dirty="0"/>
          </a:p>
        </p:txBody>
      </p:sp>
      <p:pic>
        <p:nvPicPr>
          <p:cNvPr id="6" name="內容版面配置區 5" descr="擷取14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500174"/>
            <a:ext cx="4857784" cy="47759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副程式</a:t>
            </a:r>
            <a:r>
              <a:rPr lang="en-US" altLang="zh-TW" dirty="0" smtClean="0"/>
              <a:t>-</a:t>
            </a:r>
            <a:r>
              <a:rPr lang="en-US" altLang="zh-TW" dirty="0" err="1" smtClean="0"/>
              <a:t>sdsever</a:t>
            </a:r>
            <a:endParaRPr lang="zh-TW" altLang="en-US" dirty="0"/>
          </a:p>
        </p:txBody>
      </p:sp>
      <p:pic>
        <p:nvPicPr>
          <p:cNvPr id="4" name="內容版面配置區 3" descr="arduino5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5" y="1500174"/>
            <a:ext cx="4189531" cy="5072098"/>
          </a:xfrm>
        </p:spPr>
      </p:pic>
      <p:pic>
        <p:nvPicPr>
          <p:cNvPr id="5" name="圖片 4" descr="arduino5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4429132"/>
            <a:ext cx="3626851" cy="1428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降壓</a:t>
            </a:r>
            <a:r>
              <a:rPr lang="zh-TW" altLang="en-US" dirty="0" smtClean="0"/>
              <a:t>電路</a:t>
            </a:r>
            <a:r>
              <a:rPr lang="en-US" altLang="zh-TW" dirty="0" smtClean="0"/>
              <a:t>(</a:t>
            </a:r>
            <a:r>
              <a:rPr lang="zh-TW" altLang="en-US" dirty="0" smtClean="0"/>
              <a:t>電路圖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539580" rIns="988701" bIns="450708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3203848" y="4929336"/>
            <a:ext cx="2545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電力</a:t>
            </a:r>
            <a:r>
              <a:rPr kumimoji="1" lang="zh-TW" altLang="en-US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訊號前置處理電路</a:t>
            </a:r>
            <a:r>
              <a:rPr kumimoji="1" lang="zh-TW" altLang="en-US" b="1" dirty="0">
                <a:latin typeface="Calibri" pitchFamily="34" charset="0"/>
                <a:ea typeface="標楷體" pitchFamily="65" charset="-120"/>
                <a:cs typeface="Times New Roman" pitchFamily="18" charset="0"/>
              </a:rPr>
              <a:t> </a:t>
            </a:r>
            <a:endParaRPr kumimoji="1" lang="zh-TW" altLang="en-US" sz="1600" dirty="0"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475656" y="5445224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插座電壓是</a:t>
            </a:r>
            <a:r>
              <a:rPr lang="en-US" altLang="zh-TW" dirty="0" smtClean="0"/>
              <a:t>110V(RMS</a:t>
            </a:r>
            <a:r>
              <a:rPr lang="zh-TW" altLang="en-US" dirty="0" smtClean="0"/>
              <a:t>值</a:t>
            </a:r>
            <a:r>
              <a:rPr lang="en-US" altLang="zh-TW" dirty="0" smtClean="0"/>
              <a:t>)</a:t>
            </a:r>
            <a:r>
              <a:rPr lang="zh-TW" altLang="en-US" dirty="0" smtClean="0"/>
              <a:t>實際電壓是</a:t>
            </a:r>
            <a:r>
              <a:rPr lang="en-US" altLang="zh-TW" dirty="0" smtClean="0"/>
              <a:t>150V</a:t>
            </a:r>
          </a:p>
          <a:p>
            <a:r>
              <a:rPr lang="zh-TW" altLang="en-US" dirty="0" smtClean="0"/>
              <a:t>經由降壓電路</a:t>
            </a:r>
            <a:r>
              <a:rPr lang="zh-TW" altLang="en-US" dirty="0"/>
              <a:t>將</a:t>
            </a:r>
            <a:r>
              <a:rPr lang="en-US" altLang="zh-TW" dirty="0" smtClean="0"/>
              <a:t>110V</a:t>
            </a:r>
            <a:r>
              <a:rPr lang="zh-TW" altLang="en-US" dirty="0" smtClean="0"/>
              <a:t>降壓至</a:t>
            </a:r>
            <a:r>
              <a:rPr lang="en-US" altLang="zh-TW" dirty="0" smtClean="0"/>
              <a:t>-2.5V~2.5V</a:t>
            </a:r>
          </a:p>
          <a:p>
            <a:r>
              <a:rPr lang="zh-TW" altLang="en-US" dirty="0"/>
              <a:t>再</a:t>
            </a:r>
            <a:r>
              <a:rPr lang="zh-TW" altLang="en-US" dirty="0" smtClean="0"/>
              <a:t>加上直流偏壓位移至</a:t>
            </a:r>
            <a:r>
              <a:rPr lang="en-US" altLang="zh-TW" dirty="0" smtClean="0"/>
              <a:t>0~5V</a:t>
            </a:r>
          </a:p>
          <a:p>
            <a:endParaRPr lang="zh-TW" altLang="en-US" dirty="0"/>
          </a:p>
        </p:txBody>
      </p:sp>
      <p:pic>
        <p:nvPicPr>
          <p:cNvPr id="9" name="圖片 8" descr="C:\Users\student_user\Downloads\降壓電路圖 (1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1785926"/>
            <a:ext cx="6500858" cy="29289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806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降壓電路</a:t>
            </a:r>
            <a:r>
              <a:rPr lang="en-US" altLang="zh-TW" dirty="0" smtClean="0"/>
              <a:t>(</a:t>
            </a:r>
            <a:r>
              <a:rPr lang="zh-TW" altLang="en-US" dirty="0" smtClean="0"/>
              <a:t>實體圖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4" name="圖片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18" y="1785926"/>
            <a:ext cx="4769258" cy="359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40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37828" y="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使用模擬示波器軟體模擬降壓後波形</a:t>
            </a:r>
            <a:endParaRPr lang="zh-TW" altLang="en-US" dirty="0"/>
          </a:p>
        </p:txBody>
      </p:sp>
      <p:pic>
        <p:nvPicPr>
          <p:cNvPr id="6146" name="Picture 2" descr="C:\Users\king\Desktop\2014_11_24\10413352_803805186344482_6747126784439188644_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58" b="10136"/>
          <a:stretch/>
        </p:blipFill>
        <p:spPr bwMode="auto">
          <a:xfrm>
            <a:off x="971600" y="1628800"/>
            <a:ext cx="770485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50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270892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altLang="zh-TW" sz="5400" b="1" dirty="0">
                <a:solidFill>
                  <a:schemeClr val="tx1"/>
                </a:solidFill>
              </a:rPr>
              <a:t>Arduino</a:t>
            </a:r>
            <a:endParaRPr lang="zh-TW" altLang="en-US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47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Arduino and </a:t>
            </a:r>
            <a:r>
              <a:rPr lang="en-US" altLang="zh-TW" dirty="0" err="1"/>
              <a:t>W</a:t>
            </a:r>
            <a:r>
              <a:rPr lang="en-US" altLang="zh-TW" dirty="0" err="1" smtClean="0"/>
              <a:t>ifi</a:t>
            </a:r>
            <a:r>
              <a:rPr lang="en-US" altLang="zh-TW" dirty="0" smtClean="0"/>
              <a:t> </a:t>
            </a:r>
            <a:r>
              <a:rPr lang="en-US" altLang="zh-TW" dirty="0"/>
              <a:t>shield</a:t>
            </a:r>
            <a:endParaRPr lang="zh-TW" altLang="en-US" dirty="0"/>
          </a:p>
        </p:txBody>
      </p:sp>
      <p:pic>
        <p:nvPicPr>
          <p:cNvPr id="3" name="圖片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556792"/>
            <a:ext cx="3960440" cy="244827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28" y="4486275"/>
            <a:ext cx="399097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4183484"/>
            <a:ext cx="3477782" cy="232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72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公正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公正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公正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3679</TotalTime>
  <Words>943</Words>
  <Application>Microsoft Office PowerPoint</Application>
  <PresentationFormat>如螢幕大小 (4:3)</PresentationFormat>
  <Paragraphs>146</Paragraphs>
  <Slides>46</Slides>
  <Notes>2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46</vt:i4>
      </vt:variant>
    </vt:vector>
  </HeadingPairs>
  <TitlesOfParts>
    <vt:vector size="49" baseType="lpstr">
      <vt:lpstr>公正</vt:lpstr>
      <vt:lpstr>Visio</vt:lpstr>
      <vt:lpstr>Visio.Drawing.11</vt:lpstr>
      <vt:lpstr>學年度專題研究報告書   利用Arduino建置資料擷取(DAQ)並實現於可攜式電力品質行動量測</vt:lpstr>
      <vt:lpstr>專題系統功能簡介</vt:lpstr>
      <vt:lpstr>操作流程圖</vt:lpstr>
      <vt:lpstr>降壓電路訊號處理</vt:lpstr>
      <vt:lpstr>降壓電路(電路圖)</vt:lpstr>
      <vt:lpstr>降壓電路(實體圖)</vt:lpstr>
      <vt:lpstr>使用模擬示波器軟體模擬降壓後波形</vt:lpstr>
      <vt:lpstr>Arduino</vt:lpstr>
      <vt:lpstr>Arduino and Wifi shield</vt:lpstr>
      <vt:lpstr>Arduino規格</vt:lpstr>
      <vt:lpstr>超頻設定</vt:lpstr>
      <vt:lpstr>硬體驅動安裝</vt:lpstr>
      <vt:lpstr>Arduino WiFi Shield安裝過程 p.1</vt:lpstr>
      <vt:lpstr>Arduino WiFi Shield安裝過程 p.2</vt:lpstr>
      <vt:lpstr>LabView與myDAQ</vt:lpstr>
      <vt:lpstr>myDAQ and LabView</vt:lpstr>
      <vt:lpstr>LabView程式碼</vt:lpstr>
      <vt:lpstr>LabView人機介面</vt:lpstr>
      <vt:lpstr> Android程式量測驗證</vt:lpstr>
      <vt:lpstr>Arduino與DAQ( Data Acquisition)功能比較</vt:lpstr>
      <vt:lpstr>AppInventor 2 介面</vt:lpstr>
      <vt:lpstr>起始畫面</vt:lpstr>
      <vt:lpstr>驗證畫面</vt:lpstr>
      <vt:lpstr>量測輸入頁面</vt:lpstr>
      <vt:lpstr>量測資訊頁面</vt:lpstr>
      <vt:lpstr>傅立葉計算頁面</vt:lpstr>
      <vt:lpstr>傅立葉</vt:lpstr>
      <vt:lpstr>零交越</vt:lpstr>
      <vt:lpstr>零交越</vt:lpstr>
      <vt:lpstr>成果</vt:lpstr>
      <vt:lpstr>技術使用</vt:lpstr>
      <vt:lpstr>使用技術</vt:lpstr>
      <vt:lpstr>專題報告到此結束 謝謝各位教授聆聽</vt:lpstr>
      <vt:lpstr>附錄</vt:lpstr>
      <vt:lpstr>Arduino程式碼</vt:lpstr>
      <vt:lpstr>標頭檔硬體設定</vt:lpstr>
      <vt:lpstr>設定基礎值</vt:lpstr>
      <vt:lpstr>硬體頻率設定/網路連結</vt:lpstr>
      <vt:lpstr>網路連結</vt:lpstr>
      <vt:lpstr>Arduino接收資料，傳輸至陣列</vt:lpstr>
      <vt:lpstr>建立空白網頁(註2)</vt:lpstr>
      <vt:lpstr>將陣列資料輸出至空白網頁(註2)</vt:lpstr>
      <vt:lpstr>設置可輸入Delay的網頁(註1)</vt:lpstr>
      <vt:lpstr>設置取樣頻率(Delay)之程式碼</vt:lpstr>
      <vt:lpstr>副程式--WifiStatus</vt:lpstr>
      <vt:lpstr>副程式-sdsever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king</cp:lastModifiedBy>
  <cp:revision>182</cp:revision>
  <dcterms:created xsi:type="dcterms:W3CDTF">2014-10-05T14:35:44Z</dcterms:created>
  <dcterms:modified xsi:type="dcterms:W3CDTF">2015-01-13T02:07:20Z</dcterms:modified>
</cp:coreProperties>
</file>