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1"/>
  </p:notesMasterIdLst>
  <p:handoutMasterIdLst>
    <p:handoutMasterId r:id="rId22"/>
  </p:handoutMasterIdLst>
  <p:sldIdLst>
    <p:sldId id="256" r:id="rId2"/>
    <p:sldId id="261" r:id="rId3"/>
    <p:sldId id="289" r:id="rId4"/>
    <p:sldId id="290" r:id="rId5"/>
    <p:sldId id="291" r:id="rId6"/>
    <p:sldId id="292" r:id="rId7"/>
    <p:sldId id="284" r:id="rId8"/>
    <p:sldId id="285" r:id="rId9"/>
    <p:sldId id="293" r:id="rId10"/>
    <p:sldId id="283" r:id="rId11"/>
    <p:sldId id="269" r:id="rId12"/>
    <p:sldId id="270" r:id="rId13"/>
    <p:sldId id="278" r:id="rId14"/>
    <p:sldId id="286" r:id="rId15"/>
    <p:sldId id="287" r:id="rId16"/>
    <p:sldId id="288" r:id="rId17"/>
    <p:sldId id="271" r:id="rId18"/>
    <p:sldId id="272" r:id="rId19"/>
    <p:sldId id="294" r:id="rId2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97" autoAdjust="0"/>
    <p:restoredTop sz="92387" autoAdjust="0"/>
  </p:normalViewPr>
  <p:slideViewPr>
    <p:cSldViewPr>
      <p:cViewPr varScale="1">
        <p:scale>
          <a:sx n="83" d="100"/>
          <a:sy n="83" d="100"/>
        </p:scale>
        <p:origin x="-1140" y="-90"/>
      </p:cViewPr>
      <p:guideLst>
        <p:guide orient="horz" pos="2160"/>
        <p:guide pos="2880"/>
      </p:guideLst>
    </p:cSldViewPr>
  </p:slideViewPr>
  <p:outlineViewPr>
    <p:cViewPr>
      <p:scale>
        <a:sx n="33" d="100"/>
        <a:sy n="33" d="100"/>
      </p:scale>
      <p:origin x="0" y="98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1A6410-1143-4CB0-BF5C-71638980121C}" type="datetimeFigureOut">
              <a:rPr lang="zh-TW" altLang="en-US" smtClean="0"/>
              <a:pPr/>
              <a:t>2013/11/20</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1767D7-EC40-458F-8B95-7B820DC2FBCE}" type="slidenum">
              <a:rPr lang="zh-TW" altLang="en-US" smtClean="0"/>
              <a:pPr/>
              <a:t>‹#›</a:t>
            </a:fld>
            <a:endParaRPr lang="zh-TW" altLang="en-US"/>
          </a:p>
        </p:txBody>
      </p:sp>
    </p:spTree>
    <p:extLst>
      <p:ext uri="{BB962C8B-B14F-4D97-AF65-F5344CB8AC3E}">
        <p14:creationId xmlns:p14="http://schemas.microsoft.com/office/powerpoint/2010/main" val="41711013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42869-3CD4-48EC-AA1E-CAC63AC0FB82}" type="datetimeFigureOut">
              <a:rPr lang="zh-TW" altLang="en-US" smtClean="0"/>
              <a:pPr/>
              <a:t>2013/11/20</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25DDEC-0B5B-457A-9793-C7F6F7EB2CD3}" type="slidenum">
              <a:rPr lang="zh-TW" altLang="en-US" smtClean="0"/>
              <a:pPr/>
              <a:t>‹#›</a:t>
            </a:fld>
            <a:endParaRPr lang="zh-TW" altLang="en-US"/>
          </a:p>
        </p:txBody>
      </p:sp>
    </p:spTree>
    <p:extLst>
      <p:ext uri="{BB962C8B-B14F-4D97-AF65-F5344CB8AC3E}">
        <p14:creationId xmlns:p14="http://schemas.microsoft.com/office/powerpoint/2010/main" val="32210062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9825DDEC-0B5B-457A-9793-C7F6F7EB2CD3}" type="slidenum">
              <a:rPr lang="zh-TW" altLang="en-US" smtClean="0"/>
              <a:pPr/>
              <a:t>2</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9825DDEC-0B5B-457A-9793-C7F6F7EB2CD3}" type="slidenum">
              <a:rPr lang="zh-TW" altLang="en-US" smtClean="0"/>
              <a:pPr/>
              <a:t>5</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lvl="0">
              <a:buNone/>
            </a:pPr>
            <a:r>
              <a:rPr lang="zh-TW" altLang="zh-TW" dirty="0" smtClean="0"/>
              <a:t>首先我們要利用</a:t>
            </a:r>
            <a:r>
              <a:rPr lang="en-US" altLang="zh-TW" dirty="0" smtClean="0"/>
              <a:t>Visual </a:t>
            </a:r>
            <a:r>
              <a:rPr lang="en-US" altLang="zh-TW" dirty="0" err="1" smtClean="0"/>
              <a:t>Stidio</a:t>
            </a:r>
            <a:r>
              <a:rPr lang="zh-TW" altLang="zh-TW" dirty="0" smtClean="0"/>
              <a:t>掛載</a:t>
            </a:r>
            <a:r>
              <a:rPr lang="en-US" altLang="zh-TW" dirty="0" err="1" smtClean="0"/>
              <a:t>OpenCV</a:t>
            </a:r>
            <a:r>
              <a:rPr lang="zh-TW" altLang="zh-TW" dirty="0" smtClean="0"/>
              <a:t>並且利用</a:t>
            </a:r>
            <a:r>
              <a:rPr lang="en-US" altLang="zh-TW" dirty="0" err="1" smtClean="0"/>
              <a:t>Cmake</a:t>
            </a:r>
            <a:r>
              <a:rPr lang="zh-TW" altLang="zh-TW" dirty="0" smtClean="0"/>
              <a:t>做出程式庫，這些動作是為了再搭配手機的攝影鏡頭拍照可以抓出影像，然後再以螢幕呈現的方式顯示畫面，螢幕邊數可依手機螢幕尺寸做適當設定。</a:t>
            </a:r>
          </a:p>
          <a:p>
            <a:pPr>
              <a:buNone/>
            </a:pPr>
            <a:r>
              <a:rPr lang="zh-TW" altLang="en-US" dirty="0" smtClean="0"/>
              <a:t>     </a:t>
            </a:r>
            <a:r>
              <a:rPr lang="zh-TW" altLang="zh-TW" dirty="0" smtClean="0"/>
              <a:t>前置動作完成後就可開始進行程式的修改，此</a:t>
            </a:r>
            <a:r>
              <a:rPr lang="en-US" altLang="zh-TW" dirty="0" smtClean="0"/>
              <a:t>app</a:t>
            </a:r>
            <a:r>
              <a:rPr lang="zh-TW" altLang="zh-TW" dirty="0" smtClean="0"/>
              <a:t>會依照用戶的設定邊數而分割畫面，畫面則是會再以亂數編排的方式顯示出來達到用戶所要的效果，可以將中間的數字提示以及邊框改掉，也能使畫面變成黑白，亂數呈現的畫面可以使用作為馬賽克、拼圖，等等用途</a:t>
            </a:r>
            <a:r>
              <a:rPr lang="en-US" altLang="zh-TW" dirty="0" smtClean="0"/>
              <a:t>……</a:t>
            </a:r>
            <a:r>
              <a:rPr lang="zh-TW" altLang="zh-TW" dirty="0" smtClean="0"/>
              <a:t>。</a:t>
            </a:r>
            <a:endParaRPr lang="zh-TW" altLang="zh-TW" dirty="0" smtClean="0">
              <a:latin typeface="標楷體" pitchFamily="65" charset="-120"/>
              <a:ea typeface="標楷體" pitchFamily="65" charset="-120"/>
            </a:endParaRPr>
          </a:p>
        </p:txBody>
      </p:sp>
      <p:sp>
        <p:nvSpPr>
          <p:cNvPr id="4" name="投影片編號版面配置區 3"/>
          <p:cNvSpPr>
            <a:spLocks noGrp="1"/>
          </p:cNvSpPr>
          <p:nvPr>
            <p:ph type="sldNum" sz="quarter" idx="10"/>
          </p:nvPr>
        </p:nvSpPr>
        <p:spPr/>
        <p:txBody>
          <a:bodyPr/>
          <a:lstStyle/>
          <a:p>
            <a:fld id="{9825DDEC-0B5B-457A-9793-C7F6F7EB2CD3}" type="slidenum">
              <a:rPr lang="zh-TW" altLang="en-US" smtClean="0"/>
              <a:pPr/>
              <a:t>6</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sz="1200" dirty="0" smtClean="0"/>
              <a:t> </a:t>
            </a:r>
            <a:r>
              <a:rPr lang="zh-TW" altLang="zh-TW" sz="1200" dirty="0" smtClean="0"/>
              <a:t>軟體環境</a:t>
            </a:r>
            <a:r>
              <a:rPr lang="en-US" altLang="zh-TW" sz="1200" dirty="0" smtClean="0"/>
              <a:t>:</a:t>
            </a:r>
            <a:endParaRPr lang="zh-TW" altLang="zh-TW" sz="1200" dirty="0" smtClean="0"/>
          </a:p>
          <a:p>
            <a:r>
              <a:rPr lang="zh-TW" altLang="zh-TW" sz="1200" dirty="0" smtClean="0"/>
              <a:t>本次專題所需架設環境，需先在本機安裝</a:t>
            </a:r>
            <a:r>
              <a:rPr lang="en-US" altLang="zh-TW" sz="1200" dirty="0" smtClean="0"/>
              <a:t>JDK</a:t>
            </a:r>
            <a:r>
              <a:rPr lang="zh-TW" altLang="zh-TW" sz="1200" dirty="0" smtClean="0"/>
              <a:t>，完成安裝後緊接著是</a:t>
            </a:r>
            <a:r>
              <a:rPr lang="en-US" altLang="zh-TW" sz="1200" dirty="0" smtClean="0"/>
              <a:t>eclipse</a:t>
            </a:r>
            <a:r>
              <a:rPr lang="zh-TW" altLang="zh-TW" sz="1200" dirty="0" smtClean="0"/>
              <a:t>的安裝，成功安裝好</a:t>
            </a:r>
            <a:r>
              <a:rPr lang="en-US" altLang="zh-TW" sz="1200" dirty="0" smtClean="0"/>
              <a:t>Eclipse</a:t>
            </a:r>
            <a:r>
              <a:rPr lang="zh-TW" altLang="zh-TW" sz="1200" dirty="0" smtClean="0"/>
              <a:t>之後，還需要安裝</a:t>
            </a:r>
            <a:r>
              <a:rPr lang="en-US" altLang="zh-TW" sz="1200" dirty="0" smtClean="0"/>
              <a:t>ADT</a:t>
            </a:r>
            <a:r>
              <a:rPr lang="zh-TW" altLang="zh-TW" sz="1200" dirty="0" smtClean="0"/>
              <a:t>開發工具，因為</a:t>
            </a:r>
            <a:r>
              <a:rPr lang="en-US" altLang="zh-TW" sz="1200" dirty="0" smtClean="0"/>
              <a:t>ADT</a:t>
            </a:r>
            <a:r>
              <a:rPr lang="zh-TW" altLang="zh-TW" sz="1200" dirty="0" smtClean="0"/>
              <a:t>是替</a:t>
            </a:r>
            <a:r>
              <a:rPr lang="en-US" altLang="zh-TW" sz="1200" dirty="0" smtClean="0"/>
              <a:t>Eclipse</a:t>
            </a:r>
            <a:r>
              <a:rPr lang="zh-TW" altLang="zh-TW" sz="1200" dirty="0" smtClean="0"/>
              <a:t>打造一個</a:t>
            </a:r>
            <a:r>
              <a:rPr lang="en-US" altLang="zh-TW" sz="1200" dirty="0" smtClean="0"/>
              <a:t>Android</a:t>
            </a:r>
            <a:r>
              <a:rPr lang="zh-TW" altLang="zh-TW" sz="1200" dirty="0" smtClean="0"/>
              <a:t>專屬的開發環境，包括創建</a:t>
            </a:r>
            <a:r>
              <a:rPr lang="en-US" altLang="zh-TW" sz="1200" dirty="0" smtClean="0"/>
              <a:t>Android</a:t>
            </a:r>
            <a:r>
              <a:rPr lang="zh-TW" altLang="zh-TW" sz="1200" dirty="0" smtClean="0"/>
              <a:t>開發實例、執行和除錯全部創建到</a:t>
            </a:r>
            <a:r>
              <a:rPr lang="en-US" altLang="zh-TW" sz="1200" dirty="0" smtClean="0"/>
              <a:t>Eclipse</a:t>
            </a:r>
            <a:r>
              <a:rPr lang="zh-TW" altLang="zh-TW" sz="1200" dirty="0" smtClean="0"/>
              <a:t>整合開發環境中，再來是安裝適合</a:t>
            </a:r>
            <a:r>
              <a:rPr lang="en-US" altLang="zh-TW" sz="1200" dirty="0" smtClean="0"/>
              <a:t>Windows</a:t>
            </a:r>
            <a:r>
              <a:rPr lang="zh-TW" altLang="zh-TW" sz="1200" dirty="0" smtClean="0"/>
              <a:t>平台開發的</a:t>
            </a:r>
            <a:r>
              <a:rPr lang="en-US" altLang="zh-TW" sz="1200" dirty="0" smtClean="0"/>
              <a:t>Android SDK</a:t>
            </a:r>
            <a:r>
              <a:rPr lang="zh-TW" altLang="zh-TW" sz="1200" dirty="0" smtClean="0"/>
              <a:t>程式包，最後就是創建一個適合的</a:t>
            </a:r>
            <a:r>
              <a:rPr lang="en-US" altLang="zh-TW" sz="1200" dirty="0" smtClean="0"/>
              <a:t>AVD</a:t>
            </a:r>
            <a:r>
              <a:rPr lang="zh-TW" altLang="zh-TW" sz="1200" dirty="0" smtClean="0"/>
              <a:t>模擬器，這樣就可開始進行</a:t>
            </a:r>
            <a:r>
              <a:rPr lang="en-US" altLang="zh-TW" sz="1200" dirty="0" smtClean="0"/>
              <a:t>Android</a:t>
            </a:r>
            <a:r>
              <a:rPr lang="zh-TW" altLang="zh-TW" sz="1200" dirty="0" smtClean="0"/>
              <a:t>的開發。由於此專案還需要對圖像進行分割，所以我們使用</a:t>
            </a:r>
            <a:r>
              <a:rPr lang="en-US" altLang="zh-TW" sz="1200" dirty="0" smtClean="0"/>
              <a:t>Visual </a:t>
            </a:r>
            <a:r>
              <a:rPr lang="en-US" altLang="zh-TW" sz="1200" dirty="0" err="1" smtClean="0"/>
              <a:t>Stidio</a:t>
            </a:r>
            <a:r>
              <a:rPr lang="zh-TW" altLang="zh-TW" sz="1200" dirty="0" smtClean="0"/>
              <a:t>來掛載</a:t>
            </a:r>
            <a:r>
              <a:rPr lang="en-US" altLang="zh-TW" sz="1200" dirty="0" err="1" smtClean="0"/>
              <a:t>OpenCV</a:t>
            </a:r>
            <a:r>
              <a:rPr lang="en-US" altLang="zh-TW" sz="1200" dirty="0" smtClean="0"/>
              <a:t>(Open Source Computer Vision Library)</a:t>
            </a:r>
            <a:r>
              <a:rPr lang="zh-TW" altLang="zh-TW" sz="1200" dirty="0" smtClean="0"/>
              <a:t>來對圖像進行分割處理，最後再以</a:t>
            </a:r>
            <a:r>
              <a:rPr lang="en-US" altLang="zh-TW" sz="1200" dirty="0" err="1" smtClean="0"/>
              <a:t>CMake</a:t>
            </a:r>
            <a:r>
              <a:rPr lang="zh-TW" altLang="zh-TW" sz="1200" dirty="0" smtClean="0"/>
              <a:t>製做程式庫，得以在</a:t>
            </a:r>
            <a:r>
              <a:rPr lang="en-US" altLang="zh-TW" sz="1200" dirty="0" smtClean="0"/>
              <a:t>eclipse</a:t>
            </a:r>
            <a:r>
              <a:rPr lang="zh-TW" altLang="zh-TW" sz="1200" dirty="0" smtClean="0"/>
              <a:t>呼叫，就完成這次專案所需的開發環境。</a:t>
            </a:r>
          </a:p>
          <a:p>
            <a:endParaRPr lang="en-US" altLang="zh-TW" dirty="0" smtClean="0"/>
          </a:p>
          <a:p>
            <a:r>
              <a:rPr lang="en-US" altLang="zh-TW" dirty="0" smtClean="0"/>
              <a:t>JDK:</a:t>
            </a:r>
            <a:r>
              <a:rPr lang="zh-TW" altLang="en-US" sz="1200" b="0" i="0" kern="1200" dirty="0" smtClean="0">
                <a:solidFill>
                  <a:schemeClr val="tx1"/>
                </a:solidFill>
                <a:latin typeface="+mn-lt"/>
                <a:ea typeface="+mn-ea"/>
                <a:cs typeface="+mn-cs"/>
              </a:rPr>
              <a:t>用來編譯、偵錯程式。</a:t>
            </a:r>
            <a:endParaRPr lang="en-US" altLang="zh-TW" sz="1200" b="0" i="0" kern="1200" dirty="0" smtClean="0">
              <a:solidFill>
                <a:schemeClr val="tx1"/>
              </a:solidFill>
              <a:latin typeface="+mn-lt"/>
              <a:ea typeface="+mn-ea"/>
              <a:cs typeface="+mn-cs"/>
            </a:endParaRPr>
          </a:p>
          <a:p>
            <a:r>
              <a:rPr lang="en-US" altLang="zh-TW" sz="1200" dirty="0" smtClean="0">
                <a:latin typeface="標楷體" pitchFamily="65" charset="-120"/>
                <a:ea typeface="標楷體" pitchFamily="65" charset="-120"/>
              </a:rPr>
              <a:t>ADT:</a:t>
            </a:r>
            <a:r>
              <a:rPr lang="zh-TW" altLang="en-US" sz="1200" dirty="0" smtClean="0">
                <a:ea typeface="新細明體" charset="-120"/>
              </a:rPr>
              <a:t>替</a:t>
            </a:r>
            <a:r>
              <a:rPr lang="en-US" altLang="zh-TW" sz="1200" dirty="0" smtClean="0">
                <a:ea typeface="新細明體" charset="-120"/>
              </a:rPr>
              <a:t>Eclipse</a:t>
            </a:r>
            <a:r>
              <a:rPr lang="zh-TW" altLang="en-US" sz="1200" dirty="0" smtClean="0">
                <a:ea typeface="新細明體" charset="-120"/>
              </a:rPr>
              <a:t>打造一個</a:t>
            </a:r>
            <a:r>
              <a:rPr lang="en-US" altLang="zh-TW" sz="1200" dirty="0" smtClean="0">
                <a:ea typeface="新細明體" charset="-120"/>
              </a:rPr>
              <a:t>Android</a:t>
            </a:r>
            <a:r>
              <a:rPr lang="zh-TW" altLang="en-US" sz="1200" dirty="0" smtClean="0">
                <a:ea typeface="新細明體" charset="-120"/>
              </a:rPr>
              <a:t>專屬的開發環境，包括創建</a:t>
            </a:r>
            <a:r>
              <a:rPr lang="en-US" altLang="zh-TW" sz="1200" dirty="0" smtClean="0">
                <a:ea typeface="新細明體" charset="-120"/>
              </a:rPr>
              <a:t>Android</a:t>
            </a:r>
            <a:r>
              <a:rPr lang="zh-TW" altLang="en-US" sz="1200" dirty="0" smtClean="0">
                <a:ea typeface="新細明體" charset="-120"/>
              </a:rPr>
              <a:t>開發實例、執行和除錯</a:t>
            </a:r>
            <a:r>
              <a:rPr lang="zh-TW" altLang="en-US" sz="1200" b="0" i="0" kern="1200" dirty="0" smtClean="0">
                <a:solidFill>
                  <a:schemeClr val="tx1"/>
                </a:solidFill>
                <a:latin typeface="+mn-lt"/>
                <a:ea typeface="+mn-ea"/>
                <a:cs typeface="+mn-cs"/>
              </a:rPr>
              <a:t>。</a:t>
            </a:r>
            <a:endParaRPr lang="en-US" altLang="zh-TW" sz="1200" b="0" i="0" kern="1200" dirty="0" smtClean="0">
              <a:solidFill>
                <a:schemeClr val="tx1"/>
              </a:solidFill>
              <a:latin typeface="+mn-lt"/>
              <a:ea typeface="+mn-ea"/>
              <a:cs typeface="+mn-cs"/>
            </a:endParaRPr>
          </a:p>
          <a:p>
            <a:r>
              <a:rPr lang="en-US" altLang="zh-TW" dirty="0" smtClean="0"/>
              <a:t>SDK:</a:t>
            </a:r>
            <a:r>
              <a:rPr lang="zh-TW" altLang="en-US" sz="1200" b="0" i="0" kern="1200" dirty="0" smtClean="0">
                <a:solidFill>
                  <a:schemeClr val="tx1"/>
                </a:solidFill>
                <a:latin typeface="+mn-lt"/>
                <a:ea typeface="+mn-ea"/>
                <a:cs typeface="+mn-cs"/>
              </a:rPr>
              <a:t>提供了你需要建立的</a:t>
            </a:r>
            <a:r>
              <a:rPr lang="en-US" altLang="zh-TW" sz="1200" b="0" i="0" kern="1200" dirty="0" smtClean="0">
                <a:solidFill>
                  <a:schemeClr val="tx1"/>
                </a:solidFill>
                <a:latin typeface="+mn-lt"/>
                <a:ea typeface="+mn-ea"/>
                <a:cs typeface="+mn-cs"/>
              </a:rPr>
              <a:t>API</a:t>
            </a:r>
            <a:r>
              <a:rPr lang="zh-TW" altLang="en-US" sz="1200" b="0" i="0" kern="1200" dirty="0" smtClean="0">
                <a:solidFill>
                  <a:schemeClr val="tx1"/>
                </a:solidFill>
                <a:latin typeface="+mn-lt"/>
                <a:ea typeface="+mn-ea"/>
                <a:cs typeface="+mn-cs"/>
              </a:rPr>
              <a:t>庫和開發工具。</a:t>
            </a:r>
            <a:endParaRPr lang="en-US" altLang="zh-TW" dirty="0" smtClean="0"/>
          </a:p>
          <a:p>
            <a:r>
              <a:rPr lang="en-US" altLang="zh-TW" dirty="0" smtClean="0"/>
              <a:t>AVD:</a:t>
            </a:r>
            <a:r>
              <a:rPr lang="zh-TW" altLang="en-US" sz="1200" dirty="0" smtClean="0">
                <a:ea typeface="新細明體" charset="-120"/>
              </a:rPr>
              <a:t>模擬了一套虛擬設備來執行</a:t>
            </a:r>
            <a:r>
              <a:rPr lang="en-US" altLang="zh-TW" sz="1200" dirty="0" smtClean="0">
                <a:ea typeface="新細明體" charset="-120"/>
              </a:rPr>
              <a:t>Android</a:t>
            </a:r>
            <a:r>
              <a:rPr lang="zh-TW" altLang="en-US" sz="1200" dirty="0" smtClean="0">
                <a:ea typeface="新細明體" charset="-120"/>
              </a:rPr>
              <a:t>平台</a:t>
            </a:r>
            <a:r>
              <a:rPr lang="zh-TW" altLang="en-US" sz="1200" b="0" i="0" kern="1200" dirty="0" smtClean="0">
                <a:solidFill>
                  <a:schemeClr val="tx1"/>
                </a:solidFill>
                <a:latin typeface="+mn-lt"/>
                <a:ea typeface="+mn-ea"/>
                <a:cs typeface="+mn-cs"/>
              </a:rPr>
              <a:t>。</a:t>
            </a:r>
            <a:endParaRPr lang="en-US" altLang="zh-TW"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err="1" smtClean="0"/>
              <a:t>OpenCV</a:t>
            </a:r>
            <a:r>
              <a:rPr lang="en-US" altLang="zh-TW" sz="1200" dirty="0" smtClean="0"/>
              <a:t> :</a:t>
            </a:r>
            <a:r>
              <a:rPr lang="zh-TW" altLang="en-US" sz="1200" b="0" i="0" kern="1200" dirty="0" smtClean="0">
                <a:solidFill>
                  <a:schemeClr val="tx1"/>
                </a:solidFill>
                <a:latin typeface="+mn-lt"/>
                <a:ea typeface="+mn-ea"/>
                <a:cs typeface="+mn-cs"/>
              </a:rPr>
              <a:t>用於開發實時的圖像處理、計算機視覺以及模式識別程序。</a:t>
            </a:r>
            <a:endParaRPr lang="en-US" altLang="zh-TW"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err="1" smtClean="0"/>
              <a:t>Cmake</a:t>
            </a:r>
            <a:r>
              <a:rPr lang="en-US" altLang="zh-TW" sz="1200" dirty="0" smtClean="0"/>
              <a:t>:</a:t>
            </a:r>
            <a:r>
              <a:rPr lang="zh-TW" altLang="en-US" sz="1200" b="0" i="0" kern="1200" dirty="0" smtClean="0">
                <a:solidFill>
                  <a:schemeClr val="tx1"/>
                </a:solidFill>
                <a:latin typeface="+mn-lt"/>
                <a:ea typeface="+mn-ea"/>
                <a:cs typeface="+mn-cs"/>
              </a:rPr>
              <a:t>編譯原始碼、製做</a:t>
            </a:r>
            <a:r>
              <a:rPr lang="zh-TW" altLang="en-US" sz="1200" b="0" i="0" kern="1200" dirty="0" smtClean="0">
                <a:solidFill>
                  <a:srgbClr val="FF0000"/>
                </a:solidFill>
                <a:latin typeface="+mn-lt"/>
                <a:ea typeface="+mn-ea"/>
                <a:cs typeface="+mn-cs"/>
              </a:rPr>
              <a:t>程式庫</a:t>
            </a:r>
            <a:r>
              <a:rPr lang="en-US" altLang="zh-TW" sz="1200" b="0" i="0" kern="1200" dirty="0" smtClean="0">
                <a:solidFill>
                  <a:srgbClr val="FF0000"/>
                </a:solidFill>
                <a:latin typeface="+mn-lt"/>
                <a:ea typeface="+mn-ea"/>
                <a:cs typeface="+mn-cs"/>
              </a:rPr>
              <a:t>(</a:t>
            </a:r>
            <a:r>
              <a:rPr lang="zh-TW" altLang="en-US" sz="1200" b="0" i="0" kern="1200" dirty="0" smtClean="0">
                <a:solidFill>
                  <a:srgbClr val="FF0000"/>
                </a:solidFill>
                <a:latin typeface="+mn-lt"/>
                <a:ea typeface="+mn-ea"/>
                <a:cs typeface="+mn-cs"/>
              </a:rPr>
              <a:t>我們</a:t>
            </a:r>
            <a:r>
              <a:rPr lang="en-US" altLang="zh-TW" sz="1200" b="0" i="0" kern="1200" dirty="0" smtClean="0">
                <a:solidFill>
                  <a:srgbClr val="FF0000"/>
                </a:solidFill>
                <a:latin typeface="+mn-lt"/>
                <a:ea typeface="+mn-ea"/>
                <a:cs typeface="+mn-cs"/>
              </a:rPr>
              <a:t>CMAKE</a:t>
            </a:r>
            <a:r>
              <a:rPr lang="zh-TW" altLang="en-US" sz="1200" b="0" i="0" kern="1200" dirty="0" smtClean="0">
                <a:solidFill>
                  <a:srgbClr val="FF0000"/>
                </a:solidFill>
                <a:latin typeface="+mn-lt"/>
                <a:ea typeface="+mn-ea"/>
                <a:cs typeface="+mn-cs"/>
              </a:rPr>
              <a:t>用到的功能</a:t>
            </a:r>
            <a:r>
              <a:rPr lang="en-US" altLang="zh-TW" sz="1200" b="0" i="0" kern="1200" dirty="0" smtClean="0">
                <a:solidFill>
                  <a:srgbClr val="FF0000"/>
                </a:solidFill>
                <a:latin typeface="+mn-lt"/>
                <a:ea typeface="+mn-ea"/>
                <a:cs typeface="+mn-cs"/>
              </a:rPr>
              <a:t>)</a:t>
            </a:r>
            <a:r>
              <a:rPr lang="zh-TW" altLang="en-US" sz="1200" b="0" i="0" kern="1200" dirty="0" smtClean="0">
                <a:solidFill>
                  <a:schemeClr val="tx1"/>
                </a:solidFill>
                <a:latin typeface="+mn-lt"/>
                <a:ea typeface="+mn-ea"/>
                <a:cs typeface="+mn-cs"/>
              </a:rPr>
              <a:t>、產生適配器（</a:t>
            </a:r>
            <a:r>
              <a:rPr lang="en-US" altLang="zh-TW" sz="1200" b="0" i="0" kern="1200" dirty="0" smtClean="0">
                <a:solidFill>
                  <a:schemeClr val="tx1"/>
                </a:solidFill>
                <a:latin typeface="+mn-lt"/>
                <a:ea typeface="+mn-ea"/>
                <a:cs typeface="+mn-cs"/>
              </a:rPr>
              <a:t>wrapper</a:t>
            </a:r>
            <a:r>
              <a:rPr lang="zh-TW" altLang="en-US" sz="1200" b="0" i="0" kern="1200" dirty="0" smtClean="0">
                <a:solidFill>
                  <a:schemeClr val="tx1"/>
                </a:solidFill>
                <a:latin typeface="+mn-lt"/>
                <a:ea typeface="+mn-ea"/>
                <a:cs typeface="+mn-cs"/>
              </a:rPr>
              <a:t>）、還可以用任意的順序建構執行檔。</a:t>
            </a:r>
            <a:endParaRPr lang="en-US" altLang="zh-TW" sz="1200" dirty="0" smtClean="0"/>
          </a:p>
          <a:p>
            <a:endParaRPr lang="zh-TW" altLang="en-US" dirty="0"/>
          </a:p>
        </p:txBody>
      </p:sp>
      <p:sp>
        <p:nvSpPr>
          <p:cNvPr id="4" name="投影片編號版面配置區 3"/>
          <p:cNvSpPr>
            <a:spLocks noGrp="1"/>
          </p:cNvSpPr>
          <p:nvPr>
            <p:ph type="sldNum" sz="quarter" idx="10"/>
          </p:nvPr>
        </p:nvSpPr>
        <p:spPr/>
        <p:txBody>
          <a:bodyPr/>
          <a:lstStyle/>
          <a:p>
            <a:fld id="{9825DDEC-0B5B-457A-9793-C7F6F7EB2CD3}" type="slidenum">
              <a:rPr lang="zh-TW" altLang="en-US" smtClean="0"/>
              <a:pPr/>
              <a:t>8</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sz="1200" dirty="0" smtClean="0"/>
              <a:t> 4.2</a:t>
            </a:r>
            <a:r>
              <a:rPr lang="zh-TW" altLang="zh-TW" sz="1200" dirty="0" smtClean="0"/>
              <a:t>硬體環境</a:t>
            </a:r>
            <a:r>
              <a:rPr lang="en-US" altLang="zh-TW" sz="1200" dirty="0" smtClean="0"/>
              <a:t>:</a:t>
            </a:r>
            <a:endParaRPr lang="zh-TW" altLang="zh-TW" sz="1200" dirty="0" smtClean="0"/>
          </a:p>
          <a:p>
            <a:r>
              <a:rPr lang="en-US" altLang="zh-TW" sz="1200" dirty="0" smtClean="0"/>
              <a:t>	</a:t>
            </a:r>
            <a:r>
              <a:rPr lang="zh-TW" altLang="zh-TW" sz="1200" dirty="0" smtClean="0"/>
              <a:t>因為我們是製作</a:t>
            </a:r>
            <a:r>
              <a:rPr lang="en-US" altLang="zh-TW" sz="1200" dirty="0" smtClean="0"/>
              <a:t>android</a:t>
            </a:r>
            <a:r>
              <a:rPr lang="zh-TW" altLang="zh-TW" sz="1200" dirty="0" smtClean="0"/>
              <a:t>來實做</a:t>
            </a:r>
            <a:r>
              <a:rPr lang="en-US" altLang="zh-TW" sz="1200" dirty="0" smtClean="0"/>
              <a:t>app</a:t>
            </a:r>
            <a:r>
              <a:rPr lang="zh-TW" altLang="zh-TW" sz="1200" dirty="0" smtClean="0"/>
              <a:t>，所以我們需要一台使用</a:t>
            </a:r>
            <a:r>
              <a:rPr lang="en-US" altLang="zh-TW" sz="1200" dirty="0" smtClean="0"/>
              <a:t>android</a:t>
            </a:r>
            <a:r>
              <a:rPr lang="zh-TW" altLang="zh-TW" sz="1200" dirty="0" smtClean="0"/>
              <a:t>作業系統的手機，並且</a:t>
            </a:r>
            <a:r>
              <a:rPr lang="en-US" altLang="zh-TW" sz="1200" dirty="0" smtClean="0"/>
              <a:t>android</a:t>
            </a:r>
            <a:r>
              <a:rPr lang="zh-TW" altLang="zh-TW" sz="1200" dirty="0" smtClean="0"/>
              <a:t>版本在</a:t>
            </a:r>
            <a:r>
              <a:rPr lang="en-US" altLang="zh-TW" sz="1200" dirty="0" smtClean="0"/>
              <a:t>2.3.1</a:t>
            </a:r>
            <a:r>
              <a:rPr lang="zh-TW" altLang="zh-TW" sz="1200" dirty="0" smtClean="0"/>
              <a:t>以上。</a:t>
            </a:r>
          </a:p>
          <a:p>
            <a:endParaRPr lang="zh-TW" altLang="en-US" dirty="0"/>
          </a:p>
        </p:txBody>
      </p:sp>
      <p:sp>
        <p:nvSpPr>
          <p:cNvPr id="4" name="投影片編號版面配置區 3"/>
          <p:cNvSpPr>
            <a:spLocks noGrp="1"/>
          </p:cNvSpPr>
          <p:nvPr>
            <p:ph type="sldNum" sz="quarter" idx="10"/>
          </p:nvPr>
        </p:nvSpPr>
        <p:spPr/>
        <p:txBody>
          <a:bodyPr/>
          <a:lstStyle/>
          <a:p>
            <a:fld id="{9825DDEC-0B5B-457A-9793-C7F6F7EB2CD3}" type="slidenum">
              <a:rPr lang="zh-TW" altLang="en-US" smtClean="0"/>
              <a:pPr/>
              <a:t>9</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dirty="0" smtClean="0"/>
              <a:t>研究結果</a:t>
            </a:r>
          </a:p>
          <a:p>
            <a:endParaRPr lang="zh-TW" altLang="en-US" dirty="0"/>
          </a:p>
        </p:txBody>
      </p:sp>
      <p:sp>
        <p:nvSpPr>
          <p:cNvPr id="4" name="投影片編號版面配置區 3"/>
          <p:cNvSpPr>
            <a:spLocks noGrp="1"/>
          </p:cNvSpPr>
          <p:nvPr>
            <p:ph type="sldNum" sz="quarter" idx="10"/>
          </p:nvPr>
        </p:nvSpPr>
        <p:spPr/>
        <p:txBody>
          <a:bodyPr/>
          <a:lstStyle/>
          <a:p>
            <a:fld id="{9825DDEC-0B5B-457A-9793-C7F6F7EB2CD3}" type="slidenum">
              <a:rPr lang="zh-TW" altLang="en-US" smtClean="0"/>
              <a:pPr/>
              <a:t>10</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頁尾版面配置區 3"/>
          <p:cNvSpPr>
            <a:spLocks noGrp="1"/>
          </p:cNvSpPr>
          <p:nvPr>
            <p:ph type="ftr" sz="quarter" idx="10"/>
          </p:nvPr>
        </p:nvSpPr>
        <p:spPr/>
        <p:txBody>
          <a:bodyPr/>
          <a:lstStyle/>
          <a:p>
            <a:endParaRPr lang="zh-TW" altLang="en-US"/>
          </a:p>
        </p:txBody>
      </p:sp>
      <p:sp>
        <p:nvSpPr>
          <p:cNvPr id="5" name="投影片編號版面配置區 4"/>
          <p:cNvSpPr>
            <a:spLocks noGrp="1"/>
          </p:cNvSpPr>
          <p:nvPr>
            <p:ph type="sldNum" sz="quarter" idx="11"/>
          </p:nvPr>
        </p:nvSpPr>
        <p:spPr/>
        <p:txBody>
          <a:bodyPr/>
          <a:lstStyle/>
          <a:p>
            <a:fld id="{9825DDEC-0B5B-457A-9793-C7F6F7EB2CD3}" type="slidenum">
              <a:rPr lang="zh-TW" altLang="en-US" smtClean="0"/>
              <a:pPr/>
              <a:t>11</a:t>
            </a:fld>
            <a:endParaRPr lang="zh-TW" altLang="en-US"/>
          </a:p>
        </p:txBody>
      </p:sp>
    </p:spTree>
    <p:extLst>
      <p:ext uri="{BB962C8B-B14F-4D97-AF65-F5344CB8AC3E}">
        <p14:creationId xmlns:p14="http://schemas.microsoft.com/office/powerpoint/2010/main" val="1627859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dirty="0" smtClean="0">
                <a:latin typeface="+mn-ea"/>
              </a:rPr>
              <a:t>使用本專案需要注意手機作業系統是否</a:t>
            </a:r>
            <a:r>
              <a:rPr lang="en-US" altLang="zh-TW" sz="1200" dirty="0" smtClean="0">
                <a:latin typeface="+mn-ea"/>
              </a:rPr>
              <a:t>android</a:t>
            </a:r>
            <a:r>
              <a:rPr lang="zh-TW" altLang="zh-TW" sz="1200" dirty="0" smtClean="0">
                <a:latin typeface="+mn-ea"/>
              </a:rPr>
              <a:t>第二是</a:t>
            </a:r>
            <a:r>
              <a:rPr lang="en-US" altLang="zh-TW" sz="1200" dirty="0" smtClean="0">
                <a:latin typeface="+mn-ea"/>
              </a:rPr>
              <a:t>android</a:t>
            </a:r>
            <a:r>
              <a:rPr lang="zh-TW" altLang="zh-TW" sz="1200" dirty="0" smtClean="0">
                <a:latin typeface="+mn-ea"/>
              </a:rPr>
              <a:t>版本需在</a:t>
            </a:r>
            <a:r>
              <a:rPr lang="en-US" altLang="zh-TW" sz="1200" dirty="0" smtClean="0">
                <a:latin typeface="+mn-ea"/>
              </a:rPr>
              <a:t>2.3.1</a:t>
            </a:r>
            <a:r>
              <a:rPr lang="zh-TW" altLang="zh-TW" sz="1200" dirty="0" smtClean="0">
                <a:latin typeface="+mn-ea"/>
              </a:rPr>
              <a:t>版本以上，再來是手機需具備相機功能。</a:t>
            </a:r>
          </a:p>
          <a:p>
            <a:endParaRPr lang="zh-TW" altLang="en-US" dirty="0"/>
          </a:p>
        </p:txBody>
      </p:sp>
      <p:sp>
        <p:nvSpPr>
          <p:cNvPr id="4" name="投影片編號版面配置區 3"/>
          <p:cNvSpPr>
            <a:spLocks noGrp="1"/>
          </p:cNvSpPr>
          <p:nvPr>
            <p:ph type="sldNum" sz="quarter" idx="10"/>
          </p:nvPr>
        </p:nvSpPr>
        <p:spPr/>
        <p:txBody>
          <a:bodyPr/>
          <a:lstStyle/>
          <a:p>
            <a:fld id="{9825DDEC-0B5B-457A-9793-C7F6F7EB2CD3}" type="slidenum">
              <a:rPr lang="zh-TW" altLang="en-US" smtClean="0"/>
              <a:pPr/>
              <a:t>17</a:t>
            </a:fld>
            <a:endParaRPr lang="zh-TW" altLang="en-US"/>
          </a:p>
        </p:txBody>
      </p:sp>
      <p:sp>
        <p:nvSpPr>
          <p:cNvPr id="5" name="頁尾版面配置區 4"/>
          <p:cNvSpPr>
            <a:spLocks noGrp="1"/>
          </p:cNvSpPr>
          <p:nvPr>
            <p:ph type="ftr" sz="quarter" idx="1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20026D2D-6D95-4FCF-B954-099950BDC733}" type="datetime1">
              <a:rPr lang="zh-TW" altLang="en-US" smtClean="0"/>
              <a:pPr/>
              <a:t>2013/11/20</a:t>
            </a:fld>
            <a:endParaRPr lang="zh-TW" altLang="en-US"/>
          </a:p>
        </p:txBody>
      </p:sp>
      <p:sp>
        <p:nvSpPr>
          <p:cNvPr id="2" name="頁尾版面配置區 1"/>
          <p:cNvSpPr>
            <a:spLocks noGrp="1"/>
          </p:cNvSpPr>
          <p:nvPr>
            <p:ph type="ftr" sz="quarter" idx="11"/>
          </p:nvPr>
        </p:nvSpPr>
        <p:spPr/>
        <p:txBody>
          <a:bodyPr/>
          <a:lstStyle/>
          <a:p>
            <a:endParaRPr lang="zh-TW" altLang="en-US"/>
          </a:p>
        </p:txBody>
      </p:sp>
      <p:sp>
        <p:nvSpPr>
          <p:cNvPr id="15" name="投影片編號版面配置區 14"/>
          <p:cNvSpPr>
            <a:spLocks noGrp="1"/>
          </p:cNvSpPr>
          <p:nvPr>
            <p:ph type="sldNum" sz="quarter" idx="12"/>
          </p:nvPr>
        </p:nvSpPr>
        <p:spPr>
          <a:xfrm>
            <a:off x="8229600" y="6473952"/>
            <a:ext cx="758952" cy="246888"/>
          </a:xfrm>
        </p:spPr>
        <p:txBody>
          <a:bodyPr/>
          <a:lstStyle/>
          <a:p>
            <a:fld id="{684236A2-F502-465F-8C0C-084F6CFFCB21}"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2257D7A9-564C-4F6A-A26F-C3CCCA8E2365}" type="datetime1">
              <a:rPr lang="zh-TW" altLang="en-US" smtClean="0"/>
              <a:pPr/>
              <a:t>2013/11/20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84236A2-F502-465F-8C0C-084F6CFFCB2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E89FDBF-9747-468C-A776-82153B94AE10}" type="datetime1">
              <a:rPr lang="zh-TW" altLang="en-US" smtClean="0"/>
              <a:pPr/>
              <a:t>2013/11/20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84236A2-F502-465F-8C0C-084F6CFFCB21}"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2D872437-C255-4105-A393-74FDD92C6242}" type="datetime1">
              <a:rPr lang="zh-TW" altLang="en-US" smtClean="0"/>
              <a:pPr/>
              <a:t>2013/11/20</a:t>
            </a:fld>
            <a:endParaRPr lang="zh-TW" altLang="en-US"/>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p>
        </p:txBody>
      </p:sp>
      <p:sp>
        <p:nvSpPr>
          <p:cNvPr id="16" name="投影片編號版面配置區 15"/>
          <p:cNvSpPr>
            <a:spLocks noGrp="1"/>
          </p:cNvSpPr>
          <p:nvPr>
            <p:ph type="sldNum" sz="quarter" idx="12"/>
          </p:nvPr>
        </p:nvSpPr>
        <p:spPr>
          <a:xfrm>
            <a:off x="8229600" y="6473952"/>
            <a:ext cx="758952" cy="246888"/>
          </a:xfrm>
        </p:spPr>
        <p:txBody>
          <a:bodyPr/>
          <a:lstStyle/>
          <a:p>
            <a:fld id="{684236A2-F502-465F-8C0C-084F6CFFCB21}"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EF2B1229-1821-4106-ABCA-41A4AC7E4372}" type="datetime1">
              <a:rPr lang="zh-TW" altLang="en-US" smtClean="0"/>
              <a:pPr/>
              <a:t>2013/11/20</a:t>
            </a:fld>
            <a:endParaRPr lang="zh-TW" altLang="en-US"/>
          </a:p>
        </p:txBody>
      </p:sp>
      <p:sp>
        <p:nvSpPr>
          <p:cNvPr id="11" name="頁尾版面配置區 10"/>
          <p:cNvSpPr>
            <a:spLocks noGrp="1"/>
          </p:cNvSpPr>
          <p:nvPr>
            <p:ph type="ftr" sz="quarter" idx="11"/>
          </p:nvPr>
        </p:nvSpPr>
        <p:spPr/>
        <p:txBody>
          <a:bodyPr/>
          <a:lstStyle/>
          <a:p>
            <a:endParaRPr lang="zh-TW" altLang="en-US"/>
          </a:p>
        </p:txBody>
      </p:sp>
      <p:sp>
        <p:nvSpPr>
          <p:cNvPr id="16" name="投影片編號版面配置區 15"/>
          <p:cNvSpPr>
            <a:spLocks noGrp="1"/>
          </p:cNvSpPr>
          <p:nvPr>
            <p:ph type="sldNum" sz="quarter" idx="12"/>
          </p:nvPr>
        </p:nvSpPr>
        <p:spPr/>
        <p:txBody>
          <a:bodyPr/>
          <a:lstStyle/>
          <a:p>
            <a:fld id="{684236A2-F502-465F-8C0C-084F6CFFCB21}" type="slidenum">
              <a:rPr lang="zh-TW" altLang="en-US" smtClean="0"/>
              <a:pPr/>
              <a:t>‹#›</a:t>
            </a:fld>
            <a:endParaRPr lang="zh-TW" altLang="en-US"/>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0D338A5D-1AA0-42AF-A832-B35A151C09A9}" type="datetime1">
              <a:rPr lang="zh-TW" altLang="en-US" smtClean="0"/>
              <a:pPr/>
              <a:t>2013/11/20</a:t>
            </a:fld>
            <a:endParaRPr lang="zh-TW" altLang="en-US"/>
          </a:p>
        </p:txBody>
      </p:sp>
      <p:sp>
        <p:nvSpPr>
          <p:cNvPr id="10" name="頁尾版面配置區 9"/>
          <p:cNvSpPr>
            <a:spLocks noGrp="1"/>
          </p:cNvSpPr>
          <p:nvPr>
            <p:ph type="ftr" sz="quarter" idx="11"/>
          </p:nvPr>
        </p:nvSpPr>
        <p:spPr/>
        <p:txBody>
          <a:bodyPr/>
          <a:lstStyle/>
          <a:p>
            <a:endParaRPr lang="zh-TW" altLang="en-US"/>
          </a:p>
        </p:txBody>
      </p:sp>
      <p:sp>
        <p:nvSpPr>
          <p:cNvPr id="31" name="投影片編號版面配置區 30"/>
          <p:cNvSpPr>
            <a:spLocks noGrp="1"/>
          </p:cNvSpPr>
          <p:nvPr>
            <p:ph type="sldNum" sz="quarter" idx="12"/>
          </p:nvPr>
        </p:nvSpPr>
        <p:spPr/>
        <p:txBody>
          <a:bodyPr/>
          <a:lstStyle/>
          <a:p>
            <a:fld id="{684236A2-F502-465F-8C0C-084F6CFFCB21}"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B2A80338-E49A-4C07-A168-7F83E910DC70}" type="datetime1">
              <a:rPr lang="zh-TW" altLang="en-US" smtClean="0"/>
              <a:pPr/>
              <a:t>2013/11/20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229600" y="6477000"/>
            <a:ext cx="762000" cy="246888"/>
          </a:xfrm>
        </p:spPr>
        <p:txBody>
          <a:bodyPr/>
          <a:lstStyle/>
          <a:p>
            <a:fld id="{684236A2-F502-465F-8C0C-084F6CFFCB21}" type="slidenum">
              <a:rPr lang="zh-TW" altLang="en-US" smtClean="0"/>
              <a:pPr/>
              <a:t>‹#›</a:t>
            </a:fld>
            <a:endParaRPr lang="zh-TW" altLang="en-US"/>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C2E05A94-18B6-4DA4-80A9-748377DD80A6}" type="datetime1">
              <a:rPr lang="zh-TW" altLang="en-US" smtClean="0"/>
              <a:pPr/>
              <a:t>2013/11/20</a:t>
            </a:fld>
            <a:endParaRPr lang="zh-TW" altLang="en-US"/>
          </a:p>
        </p:txBody>
      </p:sp>
      <p:sp>
        <p:nvSpPr>
          <p:cNvPr id="21" name="頁尾版面配置區 20"/>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84236A2-F502-465F-8C0C-084F6CFFCB21}"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FFEF887C-3461-4FDE-BA74-B148D936DD82}" type="datetime1">
              <a:rPr lang="zh-TW" altLang="en-US" smtClean="0"/>
              <a:pPr/>
              <a:t>2013/11/20</a:t>
            </a:fld>
            <a:endParaRPr lang="zh-TW" altLang="en-US"/>
          </a:p>
        </p:txBody>
      </p:sp>
      <p:sp>
        <p:nvSpPr>
          <p:cNvPr id="24" name="頁尾版面配置區 23"/>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84236A2-F502-465F-8C0C-084F6CFFCB21}"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381FA256-2E30-42E0-9A61-087F7F88696D}" type="datetime1">
              <a:rPr lang="zh-TW" altLang="en-US" smtClean="0"/>
              <a:pPr/>
              <a:t>2013/11/20</a:t>
            </a:fld>
            <a:endParaRPr lang="zh-TW" altLang="en-US"/>
          </a:p>
        </p:txBody>
      </p:sp>
      <p:sp>
        <p:nvSpPr>
          <p:cNvPr id="29" name="頁尾版面配置區 28"/>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84236A2-F502-465F-8C0C-084F6CFFCB21}"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FE2B56C9-1057-42E4-BDD3-7B41B951613D}" type="datetime1">
              <a:rPr lang="zh-TW" altLang="en-US" smtClean="0"/>
              <a:pPr/>
              <a:t>2013/11/20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31" name="投影片編號版面配置區 30"/>
          <p:cNvSpPr>
            <a:spLocks noGrp="1"/>
          </p:cNvSpPr>
          <p:nvPr>
            <p:ph type="sldNum" sz="quarter" idx="12"/>
          </p:nvPr>
        </p:nvSpPr>
        <p:spPr/>
        <p:txBody>
          <a:bodyPr/>
          <a:lstStyle/>
          <a:p>
            <a:fld id="{684236A2-F502-465F-8C0C-084F6CFFCB21}" type="slidenum">
              <a:rPr lang="zh-TW" altLang="en-US" smtClean="0"/>
              <a:pPr/>
              <a:t>‹#›</a:t>
            </a:fld>
            <a:endParaRPr lang="zh-TW" altLang="en-US"/>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9E6E2DA-D999-4939-85A4-28898448D890}" type="datetime1">
              <a:rPr lang="zh-TW" altLang="en-US" smtClean="0"/>
              <a:pPr/>
              <a:t>2013/11/20</a:t>
            </a:fld>
            <a:endParaRPr lang="zh-TW" altLang="en-US"/>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zh-TW" altLang="en-US"/>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84236A2-F502-465F-8C0C-084F6CFFCB21}" type="slidenum">
              <a:rPr lang="zh-TW" altLang="en-US" smtClean="0"/>
              <a:pPr/>
              <a:t>‹#›</a:t>
            </a:fld>
            <a:endParaRPr lang="zh-TW" altLang="en-US"/>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opencv.org/" TargetMode="External"/><Relationship Id="rId7" Type="http://schemas.openxmlformats.org/officeDocument/2006/relationships/hyperlink" Target="http://wiki.opencv.org.cn/index.php/VC_2010_Express%E4%B8%8B%E5%AE%89%E8%A3%85OpenCV2.4.3" TargetMode="External"/><Relationship Id="rId2" Type="http://schemas.openxmlformats.org/officeDocument/2006/relationships/hyperlink" Target="http://zh.wikipedia.org/wiki/OpenCV" TargetMode="External"/><Relationship Id="rId1" Type="http://schemas.openxmlformats.org/officeDocument/2006/relationships/slideLayout" Target="../slideLayouts/slideLayout7.xml"/><Relationship Id="rId6" Type="http://schemas.openxmlformats.org/officeDocument/2006/relationships/hyperlink" Target="http://www.dotblogs.com.tw/v6610688/archive/2013/10/25/image_process_intro_opencv.aspx" TargetMode="External"/><Relationship Id="rId5" Type="http://schemas.openxmlformats.org/officeDocument/2006/relationships/hyperlink" Target="http://zh.wikipedia.org/wiki/CMake" TargetMode="External"/><Relationship Id="rId4" Type="http://schemas.openxmlformats.org/officeDocument/2006/relationships/hyperlink" Target="http://www.cmake.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95536" y="260648"/>
            <a:ext cx="8496944" cy="1296144"/>
          </a:xfrm>
        </p:spPr>
        <p:txBody>
          <a:bodyPr>
            <a:noAutofit/>
          </a:bodyPr>
          <a:lstStyle/>
          <a:p>
            <a:pPr algn="ctr"/>
            <a:r>
              <a:rPr lang="en-US" altLang="zh-TW" sz="4400" b="1" dirty="0" smtClean="0"/>
              <a:t>Android</a:t>
            </a:r>
            <a:r>
              <a:rPr lang="zh-TW" altLang="zh-TW" sz="4400" b="1" dirty="0" smtClean="0"/>
              <a:t>影像處理以</a:t>
            </a:r>
            <a:r>
              <a:rPr lang="en-US" altLang="zh-TW" sz="4400" b="1" dirty="0" err="1" smtClean="0"/>
              <a:t>OpenCV</a:t>
            </a:r>
            <a:r>
              <a:rPr lang="zh-TW" altLang="zh-TW" sz="4400" b="1" dirty="0" smtClean="0"/>
              <a:t>實做</a:t>
            </a:r>
            <a:r>
              <a:rPr lang="en-US" altLang="zh-TW" sz="4400" b="1" dirty="0" smtClean="0"/>
              <a:t>Puzzle</a:t>
            </a:r>
            <a:r>
              <a:rPr lang="zh-TW" altLang="zh-TW" sz="4400" b="1" dirty="0" smtClean="0"/>
              <a:t>遊戲系統</a:t>
            </a:r>
            <a:endParaRPr lang="zh-TW" altLang="en-US" sz="4400" dirty="0">
              <a:latin typeface="標楷體" pitchFamily="65" charset="-120"/>
              <a:ea typeface="標楷體" pitchFamily="65" charset="-120"/>
            </a:endParaRPr>
          </a:p>
        </p:txBody>
      </p:sp>
      <p:sp>
        <p:nvSpPr>
          <p:cNvPr id="3" name="副標題 2"/>
          <p:cNvSpPr>
            <a:spLocks noGrp="1"/>
          </p:cNvSpPr>
          <p:nvPr>
            <p:ph type="subTitle" idx="1"/>
          </p:nvPr>
        </p:nvSpPr>
        <p:spPr>
          <a:xfrm>
            <a:off x="755576" y="2033464"/>
            <a:ext cx="7920880" cy="4824536"/>
          </a:xfrm>
        </p:spPr>
        <p:txBody>
          <a:bodyPr>
            <a:normAutofit fontScale="55000" lnSpcReduction="20000"/>
          </a:bodyPr>
          <a:lstStyle/>
          <a:p>
            <a:pPr algn="ctr"/>
            <a:r>
              <a:rPr lang="zh-TW" altLang="zh-TW" sz="6500" dirty="0">
                <a:solidFill>
                  <a:schemeClr val="tx1"/>
                </a:solidFill>
                <a:latin typeface="標楷體" pitchFamily="65" charset="-120"/>
                <a:ea typeface="標楷體" pitchFamily="65" charset="-120"/>
              </a:rPr>
              <a:t>學校系所</a:t>
            </a:r>
            <a:r>
              <a:rPr lang="zh-TW" altLang="zh-TW" sz="6500" dirty="0" smtClean="0">
                <a:solidFill>
                  <a:schemeClr val="tx1"/>
                </a:solidFill>
                <a:latin typeface="標楷體" pitchFamily="65" charset="-120"/>
                <a:ea typeface="標楷體" pitchFamily="65" charset="-120"/>
              </a:rPr>
              <a:t>：亞洲大學</a:t>
            </a:r>
            <a:r>
              <a:rPr lang="zh-TW" altLang="en-US" sz="6500" dirty="0" smtClean="0">
                <a:solidFill>
                  <a:schemeClr val="tx1"/>
                </a:solidFill>
                <a:latin typeface="標楷體" pitchFamily="65" charset="-120"/>
                <a:ea typeface="標楷體" pitchFamily="65" charset="-120"/>
              </a:rPr>
              <a:t> </a:t>
            </a:r>
            <a:r>
              <a:rPr lang="en-US" altLang="zh-TW" sz="6500" dirty="0" smtClean="0">
                <a:solidFill>
                  <a:schemeClr val="tx1"/>
                </a:solidFill>
                <a:latin typeface="標楷體" pitchFamily="65" charset="-120"/>
                <a:ea typeface="標楷體" pitchFamily="65" charset="-120"/>
              </a:rPr>
              <a:t>/</a:t>
            </a:r>
            <a:r>
              <a:rPr lang="zh-TW" altLang="en-US" sz="6500" dirty="0" smtClean="0">
                <a:solidFill>
                  <a:schemeClr val="tx1"/>
                </a:solidFill>
                <a:latin typeface="標楷體" pitchFamily="65" charset="-120"/>
                <a:ea typeface="標楷體" pitchFamily="65" charset="-120"/>
              </a:rPr>
              <a:t> </a:t>
            </a:r>
            <a:r>
              <a:rPr lang="zh-TW" altLang="zh-TW" sz="6500" dirty="0" smtClean="0">
                <a:solidFill>
                  <a:schemeClr val="tx1"/>
                </a:solidFill>
                <a:latin typeface="標楷體" pitchFamily="65" charset="-120"/>
                <a:ea typeface="標楷體" pitchFamily="65" charset="-120"/>
              </a:rPr>
              <a:t>資訊工程</a:t>
            </a:r>
            <a:r>
              <a:rPr lang="zh-TW" altLang="zh-TW" sz="6500" dirty="0">
                <a:solidFill>
                  <a:schemeClr val="tx1"/>
                </a:solidFill>
                <a:latin typeface="標楷體" pitchFamily="65" charset="-120"/>
                <a:ea typeface="標楷體" pitchFamily="65" charset="-120"/>
              </a:rPr>
              <a:t>系</a:t>
            </a:r>
            <a:r>
              <a:rPr lang="en-US" altLang="zh-TW" sz="6500" dirty="0">
                <a:solidFill>
                  <a:schemeClr val="tx1"/>
                </a:solidFill>
                <a:latin typeface="標楷體" pitchFamily="65" charset="-120"/>
                <a:ea typeface="標楷體" pitchFamily="65" charset="-120"/>
              </a:rPr>
              <a:t>     </a:t>
            </a:r>
            <a:endParaRPr lang="zh-TW" altLang="zh-TW" sz="6500" dirty="0">
              <a:solidFill>
                <a:schemeClr val="tx1"/>
              </a:solidFill>
              <a:latin typeface="標楷體" pitchFamily="65" charset="-120"/>
              <a:ea typeface="標楷體" pitchFamily="65" charset="-120"/>
            </a:endParaRPr>
          </a:p>
          <a:p>
            <a:pPr algn="ctr"/>
            <a:r>
              <a:rPr lang="zh-TW" altLang="zh-TW" sz="6500" dirty="0">
                <a:solidFill>
                  <a:schemeClr val="tx1"/>
                </a:solidFill>
                <a:latin typeface="標楷體" pitchFamily="65" charset="-120"/>
                <a:ea typeface="標楷體" pitchFamily="65" charset="-120"/>
              </a:rPr>
              <a:t>指導老師</a:t>
            </a:r>
            <a:r>
              <a:rPr lang="zh-TW" altLang="zh-TW" sz="6500" dirty="0" smtClean="0">
                <a:solidFill>
                  <a:schemeClr val="tx1"/>
                </a:solidFill>
                <a:latin typeface="標楷體" pitchFamily="65" charset="-120"/>
                <a:ea typeface="標楷體" pitchFamily="65" charset="-120"/>
              </a:rPr>
              <a:t>：蔡志仁</a:t>
            </a:r>
            <a:r>
              <a:rPr lang="zh-TW" altLang="en-US" sz="6500" dirty="0" smtClean="0">
                <a:solidFill>
                  <a:schemeClr val="tx1"/>
                </a:solidFill>
                <a:latin typeface="標楷體" pitchFamily="65" charset="-120"/>
                <a:ea typeface="標楷體" pitchFamily="65" charset="-120"/>
              </a:rPr>
              <a:t>教授</a:t>
            </a:r>
            <a:r>
              <a:rPr lang="en-US" altLang="zh-TW" sz="6500" dirty="0" smtClean="0">
                <a:solidFill>
                  <a:schemeClr val="tx1"/>
                </a:solidFill>
                <a:latin typeface="標楷體" pitchFamily="65" charset="-120"/>
                <a:ea typeface="標楷體" pitchFamily="65" charset="-120"/>
              </a:rPr>
              <a:t>              </a:t>
            </a:r>
            <a:endParaRPr lang="zh-TW" altLang="zh-TW" sz="6500" dirty="0">
              <a:solidFill>
                <a:schemeClr val="tx1"/>
              </a:solidFill>
              <a:latin typeface="標楷體" pitchFamily="65" charset="-120"/>
              <a:ea typeface="標楷體" pitchFamily="65" charset="-120"/>
            </a:endParaRPr>
          </a:p>
          <a:p>
            <a:r>
              <a:rPr lang="zh-TW" altLang="zh-TW" sz="6500" dirty="0" smtClean="0">
                <a:solidFill>
                  <a:schemeClr val="tx1"/>
                </a:solidFill>
                <a:latin typeface="標楷體" pitchFamily="65" charset="-120"/>
                <a:ea typeface="標楷體" pitchFamily="65" charset="-120"/>
              </a:rPr>
              <a:t>成員：</a:t>
            </a:r>
            <a:endParaRPr lang="en-US" altLang="zh-TW" sz="6500" dirty="0" smtClean="0">
              <a:solidFill>
                <a:schemeClr val="tx1"/>
              </a:solidFill>
              <a:latin typeface="標楷體" pitchFamily="65" charset="-120"/>
              <a:ea typeface="標楷體" pitchFamily="65" charset="-120"/>
            </a:endParaRPr>
          </a:p>
          <a:p>
            <a:r>
              <a:rPr lang="zh-TW" altLang="en-US" sz="4700" dirty="0" smtClean="0"/>
              <a:t>                   </a:t>
            </a:r>
            <a:r>
              <a:rPr lang="zh-TW" altLang="zh-TW" sz="4700" dirty="0" smtClean="0">
                <a:solidFill>
                  <a:schemeClr val="tx1"/>
                </a:solidFill>
              </a:rPr>
              <a:t>候敏瑞</a:t>
            </a:r>
            <a:r>
              <a:rPr lang="en-US" altLang="zh-TW" sz="4700" dirty="0" smtClean="0">
                <a:solidFill>
                  <a:schemeClr val="tx1"/>
                </a:solidFill>
              </a:rPr>
              <a:t>99012015</a:t>
            </a:r>
            <a:endParaRPr lang="en-US" altLang="zh-TW" sz="4700" dirty="0" smtClean="0">
              <a:solidFill>
                <a:schemeClr val="tx1"/>
              </a:solidFill>
              <a:latin typeface="標楷體" pitchFamily="65" charset="-120"/>
              <a:ea typeface="標楷體" pitchFamily="65" charset="-120"/>
            </a:endParaRPr>
          </a:p>
          <a:p>
            <a:r>
              <a:rPr lang="zh-TW" altLang="en-US" sz="4700" dirty="0" smtClean="0">
                <a:solidFill>
                  <a:schemeClr val="tx1"/>
                </a:solidFill>
              </a:rPr>
              <a:t>                   </a:t>
            </a:r>
            <a:r>
              <a:rPr lang="zh-TW" altLang="zh-TW" sz="4700" dirty="0" smtClean="0">
                <a:solidFill>
                  <a:schemeClr val="tx1"/>
                </a:solidFill>
              </a:rPr>
              <a:t>王勝弘</a:t>
            </a:r>
            <a:r>
              <a:rPr lang="en-US" altLang="zh-TW" sz="4700" dirty="0" smtClean="0">
                <a:solidFill>
                  <a:schemeClr val="tx1"/>
                </a:solidFill>
              </a:rPr>
              <a:t>99012013</a:t>
            </a:r>
            <a:endParaRPr lang="zh-TW" altLang="zh-TW" sz="4700" dirty="0" smtClean="0">
              <a:solidFill>
                <a:schemeClr val="tx1"/>
              </a:solidFill>
            </a:endParaRPr>
          </a:p>
          <a:p>
            <a:r>
              <a:rPr lang="zh-TW" altLang="en-US" sz="4700" dirty="0" smtClean="0">
                <a:solidFill>
                  <a:schemeClr val="tx1"/>
                </a:solidFill>
              </a:rPr>
              <a:t>                   </a:t>
            </a:r>
            <a:r>
              <a:rPr lang="zh-TW" altLang="zh-TW" sz="4700" dirty="0" smtClean="0">
                <a:solidFill>
                  <a:schemeClr val="tx1"/>
                </a:solidFill>
              </a:rPr>
              <a:t>李浩宇</a:t>
            </a:r>
            <a:r>
              <a:rPr lang="en-US" altLang="zh-TW" sz="4700" dirty="0" smtClean="0">
                <a:solidFill>
                  <a:schemeClr val="tx1"/>
                </a:solidFill>
              </a:rPr>
              <a:t>99012019</a:t>
            </a:r>
            <a:endParaRPr lang="zh-TW" altLang="zh-TW" sz="4700" dirty="0">
              <a:solidFill>
                <a:schemeClr val="tx1"/>
              </a:solidFill>
              <a:latin typeface="標楷體" pitchFamily="65" charset="-120"/>
              <a:ea typeface="標楷體" pitchFamily="65" charset="-120"/>
            </a:endParaRPr>
          </a:p>
          <a:p>
            <a:r>
              <a:rPr lang="zh-TW" altLang="en-US" sz="4700" dirty="0" smtClean="0">
                <a:solidFill>
                  <a:schemeClr val="tx1"/>
                </a:solidFill>
              </a:rPr>
              <a:t>                   </a:t>
            </a:r>
            <a:r>
              <a:rPr lang="zh-TW" altLang="zh-TW" sz="4700" dirty="0" smtClean="0">
                <a:solidFill>
                  <a:schemeClr val="tx1"/>
                </a:solidFill>
              </a:rPr>
              <a:t>余家豪</a:t>
            </a:r>
            <a:r>
              <a:rPr lang="en-US" altLang="zh-TW" sz="4700" dirty="0" smtClean="0">
                <a:solidFill>
                  <a:schemeClr val="tx1"/>
                </a:solidFill>
              </a:rPr>
              <a:t>99012045</a:t>
            </a:r>
            <a:endParaRPr lang="zh-TW" altLang="zh-TW" sz="4700" dirty="0" smtClean="0">
              <a:solidFill>
                <a:schemeClr val="tx1"/>
              </a:solidFill>
            </a:endParaRPr>
          </a:p>
          <a:p>
            <a:r>
              <a:rPr lang="en-US" altLang="zh-TW" sz="8000" dirty="0" smtClean="0">
                <a:solidFill>
                  <a:schemeClr val="tx1"/>
                </a:solidFill>
                <a:latin typeface="標楷體" pitchFamily="65" charset="-120"/>
                <a:ea typeface="標楷體" pitchFamily="65" charset="-120"/>
              </a:rPr>
              <a:t>  </a:t>
            </a:r>
            <a:endParaRPr lang="zh-TW" altLang="zh-TW" sz="8000" dirty="0">
              <a:solidFill>
                <a:schemeClr val="tx1"/>
              </a:solidFill>
              <a:latin typeface="標楷體" pitchFamily="65" charset="-120"/>
              <a:ea typeface="標楷體"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fld id="{684236A2-F502-465F-8C0C-084F6CFFCB21}" type="slidenum">
              <a:rPr lang="zh-TW" altLang="en-US" smtClean="0"/>
              <a:pPr/>
              <a:t>1</a:t>
            </a:fld>
            <a:endParaRPr lang="zh-TW" altLang="en-US"/>
          </a:p>
        </p:txBody>
      </p:sp>
    </p:spTree>
  </p:cSld>
  <p:clrMapOvr>
    <a:masterClrMapping/>
  </p:clrMapOvr>
  <p:transition spd="slow" advClick="0">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528" y="1556792"/>
            <a:ext cx="8136904" cy="1384995"/>
          </a:xfrm>
          <a:prstGeom prst="rect">
            <a:avLst/>
          </a:prstGeom>
        </p:spPr>
        <p:txBody>
          <a:bodyPr wrap="square">
            <a:spAutoFit/>
          </a:bodyPr>
          <a:lstStyle/>
          <a:p>
            <a:r>
              <a:rPr lang="zh-TW" altLang="zh-TW" sz="2800" dirty="0" smtClean="0"/>
              <a:t>主頁面有遊戲說明，說明遊戲起源、內容介紹以及規則說明。下面的方塊是能提供使用者輸入想要的格數，如果格數越多則難度越難，如圖。</a:t>
            </a:r>
          </a:p>
        </p:txBody>
      </p:sp>
      <p:pic>
        <p:nvPicPr>
          <p:cNvPr id="4" name="圖片 3" descr="screenshot_2013-10-23_0008.png"/>
          <p:cNvPicPr/>
          <p:nvPr/>
        </p:nvPicPr>
        <p:blipFill>
          <a:blip r:embed="rId3" cstate="print"/>
          <a:stretch>
            <a:fillRect/>
          </a:stretch>
        </p:blipFill>
        <p:spPr>
          <a:xfrm>
            <a:off x="3275856" y="3140968"/>
            <a:ext cx="4782027" cy="2894610"/>
          </a:xfrm>
          <a:prstGeom prst="rect">
            <a:avLst/>
          </a:prstGeom>
        </p:spPr>
      </p:pic>
      <p:sp>
        <p:nvSpPr>
          <p:cNvPr id="5" name="標題 1"/>
          <p:cNvSpPr txBox="1">
            <a:spLocks/>
          </p:cNvSpPr>
          <p:nvPr/>
        </p:nvSpPr>
        <p:spPr>
          <a:xfrm>
            <a:off x="467544" y="0"/>
            <a:ext cx="8219256" cy="1470794"/>
          </a:xfrm>
          <a:prstGeom prst="rect">
            <a:avLst/>
          </a:prstGeom>
        </p:spPr>
        <p:txBody>
          <a:bodyPr>
            <a:noAutofit/>
          </a:bodyPr>
          <a:lstStyle/>
          <a:p>
            <a:pPr lvl="0" algn="ctr">
              <a:defRPr/>
            </a:pPr>
            <a:r>
              <a:rPr lang="zh-TW" altLang="zh-TW" sz="4400" dirty="0" smtClean="0">
                <a:latin typeface="標楷體" pitchFamily="65" charset="-120"/>
                <a:ea typeface="標楷體" pitchFamily="65" charset="-120"/>
              </a:rPr>
              <a:t>研究結果</a:t>
            </a:r>
            <a:endParaRPr lang="en-US" altLang="zh-TW" sz="4400" dirty="0" smtClean="0">
              <a:latin typeface="標楷體" pitchFamily="65" charset="-120"/>
              <a:ea typeface="標楷體" pitchFamily="65" charset="-120"/>
            </a:endParaRPr>
          </a:p>
          <a:p>
            <a:pPr lvl="0" algn="ctr">
              <a:defRPr/>
            </a:pP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使用者主頁面</a:t>
            </a:r>
            <a:r>
              <a:rPr lang="en-US" altLang="zh-TW" sz="4400" dirty="0" smtClean="0">
                <a:latin typeface="標楷體" pitchFamily="65" charset="-120"/>
                <a:ea typeface="標楷體" pitchFamily="65" charset="-120"/>
              </a:rPr>
              <a:t>)</a:t>
            </a:r>
            <a:endParaRPr lang="zh-TW" altLang="zh-TW" sz="4400" dirty="0" smtClean="0">
              <a:latin typeface="標楷體" pitchFamily="65" charset="-120"/>
              <a:ea typeface="標楷體" pitchFamily="65" charset="-120"/>
            </a:endParaRPr>
          </a:p>
        </p:txBody>
      </p:sp>
      <p:sp>
        <p:nvSpPr>
          <p:cNvPr id="6" name="投影片編號版面配置區 5"/>
          <p:cNvSpPr>
            <a:spLocks noGrp="1"/>
          </p:cNvSpPr>
          <p:nvPr>
            <p:ph type="sldNum" sz="quarter" idx="12"/>
          </p:nvPr>
        </p:nvSpPr>
        <p:spPr/>
        <p:txBody>
          <a:bodyPr/>
          <a:lstStyle/>
          <a:p>
            <a:fld id="{684236A2-F502-465F-8C0C-084F6CFFCB21}" type="slidenum">
              <a:rPr lang="zh-TW" altLang="en-US" smtClean="0"/>
              <a:pPr/>
              <a:t>10</a:t>
            </a:fld>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4294967295"/>
          </p:nvPr>
        </p:nvSpPr>
        <p:spPr>
          <a:xfrm>
            <a:off x="0" y="1628775"/>
            <a:ext cx="8135938" cy="2376488"/>
          </a:xfrm>
        </p:spPr>
        <p:txBody>
          <a:bodyPr>
            <a:normAutofit/>
          </a:bodyPr>
          <a:lstStyle/>
          <a:p>
            <a:r>
              <a:rPr lang="zh-TW" altLang="zh-TW" sz="2800" dirty="0" smtClean="0"/>
              <a:t>我們的作品是灰階邊緣化</a:t>
            </a:r>
            <a:r>
              <a:rPr lang="en-US" altLang="zh-TW" sz="2800" dirty="0" smtClean="0"/>
              <a:t>puzzle</a:t>
            </a:r>
            <a:r>
              <a:rPr lang="zh-TW" altLang="zh-TW" sz="2800" dirty="0" smtClean="0"/>
              <a:t>遊戲，這款遊戲的難度有六大關，下面即是遊戲說明，給一個關卡都有自己的格數難度，格數如果越多，相對的難度就會越高，如圖。</a:t>
            </a:r>
            <a:endParaRPr lang="en-US" altLang="zh-TW" sz="2800" dirty="0" smtClean="0"/>
          </a:p>
        </p:txBody>
      </p:sp>
      <p:pic>
        <p:nvPicPr>
          <p:cNvPr id="5" name="圖片 4" descr="screenshot_2013-10-23_0008_1.png"/>
          <p:cNvPicPr/>
          <p:nvPr/>
        </p:nvPicPr>
        <p:blipFill>
          <a:blip r:embed="rId3" cstate="print"/>
          <a:stretch>
            <a:fillRect/>
          </a:stretch>
        </p:blipFill>
        <p:spPr>
          <a:xfrm>
            <a:off x="3419872" y="3645024"/>
            <a:ext cx="4850662" cy="2726086"/>
          </a:xfrm>
          <a:prstGeom prst="rect">
            <a:avLst/>
          </a:prstGeom>
        </p:spPr>
      </p:pic>
      <p:sp>
        <p:nvSpPr>
          <p:cNvPr id="4" name="標題 1"/>
          <p:cNvSpPr txBox="1">
            <a:spLocks/>
          </p:cNvSpPr>
          <p:nvPr/>
        </p:nvSpPr>
        <p:spPr>
          <a:xfrm>
            <a:off x="467544" y="0"/>
            <a:ext cx="8219256" cy="1470794"/>
          </a:xfrm>
          <a:prstGeom prst="rect">
            <a:avLst/>
          </a:prstGeom>
        </p:spPr>
        <p:txBody>
          <a:bodyPr>
            <a:noAutofit/>
          </a:bodyPr>
          <a:lstStyle/>
          <a:p>
            <a:pPr lvl="0" algn="ctr">
              <a:defRPr/>
            </a:pPr>
            <a:r>
              <a:rPr lang="zh-TW" altLang="zh-TW" sz="4400" dirty="0" smtClean="0">
                <a:latin typeface="標楷體" pitchFamily="65" charset="-120"/>
                <a:ea typeface="標楷體" pitchFamily="65" charset="-120"/>
              </a:rPr>
              <a:t>研究結果</a:t>
            </a:r>
            <a:endParaRPr lang="en-US" altLang="zh-TW" sz="4400" dirty="0" smtClean="0">
              <a:latin typeface="標楷體" pitchFamily="65" charset="-120"/>
              <a:ea typeface="標楷體" pitchFamily="65" charset="-120"/>
            </a:endParaRPr>
          </a:p>
          <a:p>
            <a:pPr lvl="0" algn="ctr">
              <a:defRPr/>
            </a:pP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遊戲說明頁面</a:t>
            </a:r>
            <a:r>
              <a:rPr lang="en-US" altLang="zh-TW" sz="4400" dirty="0" smtClean="0">
                <a:latin typeface="標楷體" pitchFamily="65" charset="-120"/>
                <a:ea typeface="標楷體" pitchFamily="65" charset="-120"/>
              </a:rPr>
              <a:t>)</a:t>
            </a:r>
            <a:endParaRPr lang="zh-TW" altLang="zh-TW" sz="4400" dirty="0" smtClean="0">
              <a:latin typeface="標楷體" pitchFamily="65" charset="-120"/>
              <a:ea typeface="標楷體" pitchFamily="65" charset="-120"/>
            </a:endParaRPr>
          </a:p>
        </p:txBody>
      </p:sp>
      <p:sp>
        <p:nvSpPr>
          <p:cNvPr id="6" name="投影片編號版面配置區 5"/>
          <p:cNvSpPr>
            <a:spLocks noGrp="1"/>
          </p:cNvSpPr>
          <p:nvPr>
            <p:ph type="sldNum" sz="quarter" idx="12"/>
          </p:nvPr>
        </p:nvSpPr>
        <p:spPr/>
        <p:txBody>
          <a:bodyPr/>
          <a:lstStyle/>
          <a:p>
            <a:fld id="{684236A2-F502-465F-8C0C-084F6CFFCB21}" type="slidenum">
              <a:rPr lang="zh-TW" altLang="en-US" smtClean="0"/>
              <a:pPr/>
              <a:t>11</a:t>
            </a:fld>
            <a:endParaRPr lang="zh-TW" altLang="en-US"/>
          </a:p>
        </p:txBody>
      </p:sp>
    </p:spTree>
  </p:cSld>
  <p:clrMapOvr>
    <a:masterClrMapping/>
  </p:clrMapOvr>
  <p:transition>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1700808"/>
            <a:ext cx="8568952" cy="2232248"/>
          </a:xfrm>
        </p:spPr>
        <p:txBody>
          <a:bodyPr>
            <a:normAutofit/>
          </a:bodyPr>
          <a:lstStyle/>
          <a:p>
            <a:r>
              <a:rPr lang="zh-TW" altLang="zh-TW" dirty="0" smtClean="0"/>
              <a:t>這是第一關，有數字提示的彩色影像</a:t>
            </a:r>
            <a:r>
              <a:rPr lang="en-US" altLang="zh-TW" dirty="0" smtClean="0"/>
              <a:t>Puzzle</a:t>
            </a:r>
            <a:r>
              <a:rPr lang="zh-TW" altLang="zh-TW" dirty="0" smtClean="0"/>
              <a:t>，使用者可依據遊戲提供的數字提示來完成遊戲，如圖。</a:t>
            </a:r>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zh-TW" altLang="zh-TW" dirty="0" smtClean="0"/>
          </a:p>
        </p:txBody>
      </p:sp>
      <p:pic>
        <p:nvPicPr>
          <p:cNvPr id="5" name="圖片 4" descr="screenshot_2013-10-23_0008_2.png"/>
          <p:cNvPicPr/>
          <p:nvPr/>
        </p:nvPicPr>
        <p:blipFill>
          <a:blip r:embed="rId2" cstate="print"/>
          <a:stretch>
            <a:fillRect/>
          </a:stretch>
        </p:blipFill>
        <p:spPr>
          <a:xfrm>
            <a:off x="3635896" y="3212976"/>
            <a:ext cx="4914457" cy="2761941"/>
          </a:xfrm>
          <a:prstGeom prst="rect">
            <a:avLst/>
          </a:prstGeom>
        </p:spPr>
      </p:pic>
      <p:sp>
        <p:nvSpPr>
          <p:cNvPr id="4" name="標題 1"/>
          <p:cNvSpPr txBox="1">
            <a:spLocks/>
          </p:cNvSpPr>
          <p:nvPr/>
        </p:nvSpPr>
        <p:spPr>
          <a:xfrm>
            <a:off x="467544" y="0"/>
            <a:ext cx="8219256" cy="1470794"/>
          </a:xfrm>
          <a:prstGeom prst="rect">
            <a:avLst/>
          </a:prstGeom>
        </p:spPr>
        <p:txBody>
          <a:bodyPr>
            <a:noAutofit/>
          </a:bodyPr>
          <a:lstStyle/>
          <a:p>
            <a:pPr lvl="0" algn="ctr">
              <a:defRPr/>
            </a:pPr>
            <a:r>
              <a:rPr lang="zh-TW" altLang="zh-TW" sz="4400" dirty="0" smtClean="0">
                <a:latin typeface="標楷體" pitchFamily="65" charset="-120"/>
                <a:ea typeface="標楷體" pitchFamily="65" charset="-120"/>
              </a:rPr>
              <a:t>研究結果</a:t>
            </a:r>
            <a:endParaRPr lang="en-US" altLang="zh-TW" sz="4400" dirty="0" smtClean="0">
              <a:latin typeface="標楷體" pitchFamily="65" charset="-120"/>
              <a:ea typeface="標楷體" pitchFamily="65" charset="-120"/>
            </a:endParaRPr>
          </a:p>
          <a:p>
            <a:pPr lvl="0" algn="ctr">
              <a:defRPr/>
            </a:pP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遊戲畫面</a:t>
            </a:r>
            <a:r>
              <a:rPr lang="en-US" altLang="zh-TW" sz="4400" dirty="0" smtClean="0">
                <a:latin typeface="標楷體" pitchFamily="65" charset="-120"/>
                <a:ea typeface="標楷體" pitchFamily="65" charset="-120"/>
              </a:rPr>
              <a:t>)</a:t>
            </a:r>
            <a:endParaRPr lang="zh-TW" altLang="zh-TW" sz="4400" dirty="0" smtClean="0">
              <a:latin typeface="標楷體" pitchFamily="65" charset="-120"/>
              <a:ea typeface="標楷體" pitchFamily="65" charset="-120"/>
            </a:endParaRPr>
          </a:p>
        </p:txBody>
      </p:sp>
      <p:sp>
        <p:nvSpPr>
          <p:cNvPr id="6" name="投影片編號版面配置區 5"/>
          <p:cNvSpPr>
            <a:spLocks noGrp="1"/>
          </p:cNvSpPr>
          <p:nvPr>
            <p:ph type="sldNum" sz="quarter" idx="12"/>
          </p:nvPr>
        </p:nvSpPr>
        <p:spPr/>
        <p:txBody>
          <a:bodyPr/>
          <a:lstStyle/>
          <a:p>
            <a:fld id="{684236A2-F502-465F-8C0C-084F6CFFCB21}" type="slidenum">
              <a:rPr lang="zh-TW" altLang="en-US" smtClean="0"/>
              <a:pPr/>
              <a:t>12</a:t>
            </a:fld>
            <a:endParaRPr lang="zh-TW" altLang="en-US"/>
          </a:p>
        </p:txBody>
      </p:sp>
    </p:spTree>
  </p:cSld>
  <p:clrMapOvr>
    <a:masterClrMapping/>
  </p:clrMapOvr>
  <p:transition>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39552" y="1484785"/>
            <a:ext cx="7920880" cy="1815882"/>
          </a:xfrm>
          <a:prstGeom prst="rect">
            <a:avLst/>
          </a:prstGeom>
        </p:spPr>
        <p:txBody>
          <a:bodyPr wrap="square">
            <a:spAutoFit/>
          </a:bodyPr>
          <a:lstStyle/>
          <a:p>
            <a:r>
              <a:rPr lang="zh-TW" altLang="zh-TW" sz="2800" dirty="0" smtClean="0"/>
              <a:t>這是第二關，無數字提示的彩色影像</a:t>
            </a:r>
            <a:r>
              <a:rPr lang="en-US" altLang="zh-TW" sz="2800" dirty="0" smtClean="0"/>
              <a:t>Puzzle</a:t>
            </a:r>
            <a:r>
              <a:rPr lang="zh-TW" altLang="zh-TW" sz="2800" dirty="0" smtClean="0"/>
              <a:t>，沒有了數字的提示可提供使用者參考，玩家必須自己來解謎，難度比有提示的關卡要來的更高，挑戰性也更高了，如圖。</a:t>
            </a:r>
          </a:p>
        </p:txBody>
      </p:sp>
      <p:pic>
        <p:nvPicPr>
          <p:cNvPr id="3" name="圖片 2" descr="screenshot_2013-10-23_0009.png"/>
          <p:cNvPicPr/>
          <p:nvPr/>
        </p:nvPicPr>
        <p:blipFill>
          <a:blip r:embed="rId2" cstate="print"/>
          <a:stretch>
            <a:fillRect/>
          </a:stretch>
        </p:blipFill>
        <p:spPr>
          <a:xfrm>
            <a:off x="3347864" y="3501008"/>
            <a:ext cx="5013542" cy="2817628"/>
          </a:xfrm>
          <a:prstGeom prst="rect">
            <a:avLst/>
          </a:prstGeom>
        </p:spPr>
      </p:pic>
      <p:sp>
        <p:nvSpPr>
          <p:cNvPr id="5" name="標題 1"/>
          <p:cNvSpPr txBox="1">
            <a:spLocks/>
          </p:cNvSpPr>
          <p:nvPr/>
        </p:nvSpPr>
        <p:spPr>
          <a:xfrm>
            <a:off x="467544" y="0"/>
            <a:ext cx="8219256" cy="1470794"/>
          </a:xfrm>
          <a:prstGeom prst="rect">
            <a:avLst/>
          </a:prstGeom>
        </p:spPr>
        <p:txBody>
          <a:bodyPr>
            <a:noAutofit/>
          </a:bodyPr>
          <a:lstStyle/>
          <a:p>
            <a:pPr lvl="0" algn="ctr">
              <a:defRPr/>
            </a:pPr>
            <a:r>
              <a:rPr lang="zh-TW" altLang="zh-TW" sz="4400" dirty="0" smtClean="0">
                <a:latin typeface="標楷體" pitchFamily="65" charset="-120"/>
                <a:ea typeface="標楷體" pitchFamily="65" charset="-120"/>
              </a:rPr>
              <a:t>研究結果</a:t>
            </a:r>
            <a:endParaRPr lang="en-US" altLang="zh-TW" sz="4400" dirty="0" smtClean="0">
              <a:latin typeface="標楷體" pitchFamily="65" charset="-120"/>
              <a:ea typeface="標楷體" pitchFamily="65" charset="-120"/>
            </a:endParaRPr>
          </a:p>
          <a:p>
            <a:pPr lvl="0" algn="ctr">
              <a:defRPr/>
            </a:pP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提示字移除</a:t>
            </a:r>
            <a:r>
              <a:rPr lang="en-US" altLang="zh-TW" sz="4400" dirty="0" smtClean="0">
                <a:latin typeface="標楷體" pitchFamily="65" charset="-120"/>
                <a:ea typeface="標楷體" pitchFamily="65" charset="-120"/>
              </a:rPr>
              <a:t>)</a:t>
            </a:r>
            <a:endParaRPr lang="zh-TW" altLang="zh-TW" sz="4400" dirty="0" smtClean="0">
              <a:latin typeface="標楷體" pitchFamily="65" charset="-120"/>
              <a:ea typeface="標楷體" pitchFamily="65" charset="-120"/>
            </a:endParaRPr>
          </a:p>
        </p:txBody>
      </p:sp>
      <p:sp>
        <p:nvSpPr>
          <p:cNvPr id="6" name="投影片編號版面配置區 5"/>
          <p:cNvSpPr>
            <a:spLocks noGrp="1"/>
          </p:cNvSpPr>
          <p:nvPr>
            <p:ph type="sldNum" sz="quarter" idx="12"/>
          </p:nvPr>
        </p:nvSpPr>
        <p:spPr/>
        <p:txBody>
          <a:bodyPr/>
          <a:lstStyle/>
          <a:p>
            <a:fld id="{684236A2-F502-465F-8C0C-084F6CFFCB21}" type="slidenum">
              <a:rPr lang="zh-TW" altLang="en-US" smtClean="0"/>
              <a:pPr/>
              <a:t>13</a:t>
            </a:fld>
            <a:endParaRPr lang="zh-TW" altLang="en-US"/>
          </a:p>
        </p:txBody>
      </p:sp>
    </p:spTree>
  </p:cSld>
  <p:clrMapOvr>
    <a:masterClrMapping/>
  </p:clrMapOvr>
  <p:transition>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23528" y="1484784"/>
            <a:ext cx="828092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zh-TW" altLang="zh-TW" sz="3200" dirty="0" smtClean="0"/>
              <a:t>這是第三關，無數字提示的灰階影像</a:t>
            </a:r>
            <a:r>
              <a:rPr lang="en-US" altLang="zh-TW" sz="3200" dirty="0" smtClean="0"/>
              <a:t>Puzzle</a:t>
            </a:r>
            <a:r>
              <a:rPr lang="zh-TW" altLang="zh-TW" sz="3200" dirty="0" smtClean="0"/>
              <a:t>，不但沒有了數字的提示可提供使用者參考，還變成了灰階，玩家必須靠自己來解謎，這關的難度又比無提示的彩色影像還要來的更高，如圖。</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p:txBody>
      </p:sp>
      <p:pic>
        <p:nvPicPr>
          <p:cNvPr id="3" name="圖片 2" descr="screenshot_2013-10-23_0009_1.png"/>
          <p:cNvPicPr/>
          <p:nvPr/>
        </p:nvPicPr>
        <p:blipFill>
          <a:blip r:embed="rId2" cstate="print"/>
          <a:stretch>
            <a:fillRect/>
          </a:stretch>
        </p:blipFill>
        <p:spPr>
          <a:xfrm>
            <a:off x="3635896" y="3630734"/>
            <a:ext cx="4782027" cy="2678586"/>
          </a:xfrm>
          <a:prstGeom prst="rect">
            <a:avLst/>
          </a:prstGeom>
        </p:spPr>
      </p:pic>
      <p:sp>
        <p:nvSpPr>
          <p:cNvPr id="4" name="標題 1"/>
          <p:cNvSpPr txBox="1">
            <a:spLocks/>
          </p:cNvSpPr>
          <p:nvPr/>
        </p:nvSpPr>
        <p:spPr>
          <a:xfrm>
            <a:off x="467544" y="0"/>
            <a:ext cx="8219256" cy="1470794"/>
          </a:xfrm>
          <a:prstGeom prst="rect">
            <a:avLst/>
          </a:prstGeom>
        </p:spPr>
        <p:txBody>
          <a:bodyPr>
            <a:noAutofit/>
          </a:bodyPr>
          <a:lstStyle/>
          <a:p>
            <a:pPr lvl="0" algn="ctr">
              <a:defRPr/>
            </a:pPr>
            <a:r>
              <a:rPr lang="zh-TW" altLang="zh-TW" sz="4400" dirty="0" smtClean="0">
                <a:latin typeface="標楷體" pitchFamily="65" charset="-120"/>
                <a:ea typeface="標楷體" pitchFamily="65" charset="-120"/>
              </a:rPr>
              <a:t>研究結果</a:t>
            </a:r>
            <a:endParaRPr lang="en-US" altLang="zh-TW" sz="4400" dirty="0" smtClean="0">
              <a:latin typeface="標楷體" pitchFamily="65" charset="-120"/>
              <a:ea typeface="標楷體" pitchFamily="65" charset="-120"/>
            </a:endParaRPr>
          </a:p>
          <a:p>
            <a:pPr lvl="0" algn="ctr">
              <a:defRPr/>
            </a:pP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灰階畫面</a:t>
            </a:r>
            <a:r>
              <a:rPr lang="en-US" altLang="zh-TW" sz="4400" dirty="0" smtClean="0">
                <a:latin typeface="標楷體" pitchFamily="65" charset="-120"/>
                <a:ea typeface="標楷體" pitchFamily="65" charset="-120"/>
              </a:rPr>
              <a:t>)</a:t>
            </a:r>
            <a:endParaRPr lang="zh-TW" altLang="zh-TW" sz="4400" dirty="0" smtClean="0">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fld id="{684236A2-F502-465F-8C0C-084F6CFFCB21}" type="slidenum">
              <a:rPr lang="zh-TW" altLang="en-US" smtClean="0"/>
              <a:pPr/>
              <a:t>14</a:t>
            </a:fld>
            <a:endParaRPr lang="zh-TW"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1412776"/>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zh-TW" altLang="zh-TW" sz="3200" dirty="0" smtClean="0"/>
              <a:t>這是第六關，無數字提示的邊緣影像</a:t>
            </a:r>
            <a:r>
              <a:rPr lang="en-US" altLang="zh-TW" sz="3200" dirty="0" smtClean="0"/>
              <a:t>Puzzle</a:t>
            </a:r>
            <a:r>
              <a:rPr lang="zh-TW" altLang="zh-TW" sz="3200" dirty="0" smtClean="0"/>
              <a:t>，我相信這應該是最困難的一關了，沒有數字提示、沒有色彩，邊緣化之後的影像更是難以分辨，玩起來也更為困難，如果格數還很高的話，那我想對玩家來說是很具挑戰性的</a:t>
            </a:r>
            <a:endParaRPr lang="en-US" altLang="zh-TW" sz="3200" dirty="0" smtClean="0"/>
          </a:p>
          <a:p>
            <a:r>
              <a:rPr lang="zh-TW" altLang="zh-TW" sz="3200" dirty="0" smtClean="0"/>
              <a:t>，如圖。</a:t>
            </a:r>
            <a:endParaRPr lang="zh-TW" altLang="zh-TW" sz="3200" dirty="0"/>
          </a:p>
        </p:txBody>
      </p:sp>
      <p:pic>
        <p:nvPicPr>
          <p:cNvPr id="3" name="圖片 2" descr="screenshot_2013-10-23_0010_1.png"/>
          <p:cNvPicPr/>
          <p:nvPr/>
        </p:nvPicPr>
        <p:blipFill>
          <a:blip r:embed="rId2" cstate="print"/>
          <a:stretch>
            <a:fillRect/>
          </a:stretch>
        </p:blipFill>
        <p:spPr>
          <a:xfrm>
            <a:off x="3635896" y="3789040"/>
            <a:ext cx="4994624" cy="2806995"/>
          </a:xfrm>
          <a:prstGeom prst="rect">
            <a:avLst/>
          </a:prstGeom>
        </p:spPr>
      </p:pic>
      <p:sp>
        <p:nvSpPr>
          <p:cNvPr id="4" name="標題 1"/>
          <p:cNvSpPr txBox="1">
            <a:spLocks/>
          </p:cNvSpPr>
          <p:nvPr/>
        </p:nvSpPr>
        <p:spPr>
          <a:xfrm>
            <a:off x="467544" y="0"/>
            <a:ext cx="8219256" cy="1470794"/>
          </a:xfrm>
          <a:prstGeom prst="rect">
            <a:avLst/>
          </a:prstGeom>
        </p:spPr>
        <p:txBody>
          <a:bodyPr>
            <a:noAutofit/>
          </a:bodyPr>
          <a:lstStyle/>
          <a:p>
            <a:pPr lvl="0" algn="ctr">
              <a:defRPr/>
            </a:pPr>
            <a:r>
              <a:rPr lang="zh-TW" altLang="zh-TW" sz="4400" dirty="0" smtClean="0">
                <a:latin typeface="標楷體" pitchFamily="65" charset="-120"/>
                <a:ea typeface="標楷體" pitchFamily="65" charset="-120"/>
              </a:rPr>
              <a:t>研究結果</a:t>
            </a:r>
            <a:endParaRPr lang="en-US" altLang="zh-TW" sz="4400" dirty="0" smtClean="0">
              <a:latin typeface="標楷體" pitchFamily="65" charset="-120"/>
              <a:ea typeface="標楷體" pitchFamily="65" charset="-120"/>
            </a:endParaRPr>
          </a:p>
          <a:p>
            <a:pPr lvl="0" algn="ctr">
              <a:defRPr/>
            </a:pP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邊緣偵測</a:t>
            </a:r>
            <a:r>
              <a:rPr lang="en-US" altLang="zh-TW" sz="4400" dirty="0" smtClean="0">
                <a:latin typeface="標楷體" pitchFamily="65" charset="-120"/>
                <a:ea typeface="標楷體" pitchFamily="65" charset="-120"/>
              </a:rPr>
              <a:t>)</a:t>
            </a:r>
            <a:endParaRPr lang="zh-TW" altLang="zh-TW" sz="4400" dirty="0" smtClean="0">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fld id="{684236A2-F502-465F-8C0C-084F6CFFCB21}" type="slidenum">
              <a:rPr lang="zh-TW" altLang="en-US" smtClean="0"/>
              <a:pPr/>
              <a:t>15</a:t>
            </a:fld>
            <a:endParaRPr lang="zh-TW"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1484784"/>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zh-TW" altLang="zh-TW" sz="2800" dirty="0" smtClean="0"/>
              <a:t>我們這次是以</a:t>
            </a:r>
            <a:r>
              <a:rPr lang="en-US" altLang="zh-TW" sz="2800" dirty="0" smtClean="0"/>
              <a:t>puzzle</a:t>
            </a:r>
            <a:r>
              <a:rPr lang="zh-TW" altLang="zh-TW" sz="2800" dirty="0" smtClean="0"/>
              <a:t>遊戲做為主題，我們使用</a:t>
            </a:r>
            <a:r>
              <a:rPr lang="en-US" altLang="zh-TW" sz="2800" dirty="0" err="1" smtClean="0"/>
              <a:t>OpenCV</a:t>
            </a:r>
            <a:r>
              <a:rPr lang="zh-TW" altLang="zh-TW" sz="2800" dirty="0" smtClean="0"/>
              <a:t>來做影像處理還有架設伺服器做出這個</a:t>
            </a:r>
            <a:r>
              <a:rPr lang="en-US" altLang="zh-TW" sz="2800" dirty="0" smtClean="0"/>
              <a:t>app</a:t>
            </a:r>
            <a:r>
              <a:rPr lang="zh-TW" altLang="zh-TW" sz="2800" dirty="0" smtClean="0"/>
              <a:t>，我們遇到了很多的問題，包括</a:t>
            </a:r>
            <a:r>
              <a:rPr lang="en-US" altLang="zh-TW" sz="2800" dirty="0" err="1" smtClean="0"/>
              <a:t>OpenCV</a:t>
            </a:r>
            <a:r>
              <a:rPr lang="zh-TW" altLang="zh-TW" sz="2800" dirty="0" smtClean="0"/>
              <a:t>軟體無法正常安裝、資料庫的設計，程式碼也在設計的過程中碰到了許多問題，再遇到問題的期間，我們上網查了很多資料，也找過是否也有人發生了同樣問題，在加上老師一旁指導輔助，我們慢慢的克服了難關，我們就這樣一直努力，終於做出了這套</a:t>
            </a:r>
            <a:r>
              <a:rPr lang="en-US" altLang="zh-TW" sz="2800" dirty="0" smtClean="0"/>
              <a:t>app</a:t>
            </a:r>
            <a:r>
              <a:rPr lang="zh-TW" altLang="zh-TW" sz="2800" dirty="0" smtClean="0"/>
              <a:t>。一路走來，我們學習到了如何設計畫面來讓使用者流暢度更順暢、碰到問題時如何解決。</a:t>
            </a:r>
          </a:p>
          <a:p>
            <a:r>
              <a:rPr lang="zh-TW" altLang="zh-TW" sz="2800" dirty="0" smtClean="0"/>
              <a:t>在這次的專題中我們可以說是獲益良多，也希望這些實作經驗，在未來的求職之路能夠帶給我們許多幫助。</a:t>
            </a:r>
            <a:endParaRPr lang="zh-TW" altLang="zh-TW" sz="2800" dirty="0"/>
          </a:p>
        </p:txBody>
      </p:sp>
      <p:sp>
        <p:nvSpPr>
          <p:cNvPr id="3" name="標題 1"/>
          <p:cNvSpPr txBox="1">
            <a:spLocks/>
          </p:cNvSpPr>
          <p:nvPr/>
        </p:nvSpPr>
        <p:spPr>
          <a:xfrm>
            <a:off x="467544" y="188640"/>
            <a:ext cx="8219256" cy="908720"/>
          </a:xfrm>
          <a:prstGeom prst="rect">
            <a:avLst/>
          </a:prstGeom>
        </p:spPr>
        <p:txBody>
          <a:bodyPr>
            <a:noAutofit/>
          </a:bodyPr>
          <a:lstStyle/>
          <a:p>
            <a:pPr lvl="0" algn="ctr">
              <a:defRPr/>
            </a:pPr>
            <a:r>
              <a:rPr lang="zh-TW" altLang="zh-TW" sz="4400" dirty="0" smtClean="0">
                <a:latin typeface="標楷體" pitchFamily="65" charset="-120"/>
                <a:ea typeface="標楷體" pitchFamily="65" charset="-120"/>
              </a:rPr>
              <a:t>心得與討論</a:t>
            </a:r>
          </a:p>
        </p:txBody>
      </p:sp>
      <p:sp>
        <p:nvSpPr>
          <p:cNvPr id="4" name="投影片編號版面配置區 3"/>
          <p:cNvSpPr>
            <a:spLocks noGrp="1"/>
          </p:cNvSpPr>
          <p:nvPr>
            <p:ph type="sldNum" sz="quarter" idx="12"/>
          </p:nvPr>
        </p:nvSpPr>
        <p:spPr/>
        <p:txBody>
          <a:bodyPr/>
          <a:lstStyle/>
          <a:p>
            <a:fld id="{684236A2-F502-465F-8C0C-084F6CFFCB21}" type="slidenum">
              <a:rPr lang="zh-TW" altLang="en-US" smtClean="0"/>
              <a:pPr/>
              <a:t>16</a:t>
            </a:fld>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endParaRP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 name="標題 1"/>
          <p:cNvSpPr txBox="1">
            <a:spLocks/>
          </p:cNvSpPr>
          <p:nvPr/>
        </p:nvSpPr>
        <p:spPr>
          <a:xfrm>
            <a:off x="539552" y="476672"/>
            <a:ext cx="8219256" cy="908720"/>
          </a:xfrm>
          <a:prstGeom prst="rect">
            <a:avLst/>
          </a:prstGeom>
        </p:spPr>
        <p:txBody>
          <a:bodyPr>
            <a:noAutofit/>
          </a:bodyPr>
          <a:lstStyle/>
          <a:p>
            <a:pPr lvl="0" algn="ctr">
              <a:defRPr/>
            </a:pPr>
            <a:r>
              <a:rPr lang="zh-TW" altLang="zh-TW" sz="4400" dirty="0" smtClean="0">
                <a:latin typeface="標楷體" pitchFamily="65" charset="-120"/>
                <a:ea typeface="標楷體" pitchFamily="65" charset="-120"/>
              </a:rPr>
              <a:t>計劃配合事項及限制</a:t>
            </a:r>
          </a:p>
        </p:txBody>
      </p:sp>
      <p:sp>
        <p:nvSpPr>
          <p:cNvPr id="6" name="文字方塊 5"/>
          <p:cNvSpPr txBox="1"/>
          <p:nvPr/>
        </p:nvSpPr>
        <p:spPr>
          <a:xfrm>
            <a:off x="539552" y="2132856"/>
            <a:ext cx="7272808" cy="2246769"/>
          </a:xfrm>
          <a:prstGeom prst="rect">
            <a:avLst/>
          </a:prstGeom>
          <a:noFill/>
        </p:spPr>
        <p:txBody>
          <a:bodyPr wrap="square" rtlCol="0">
            <a:spAutoFit/>
          </a:bodyPr>
          <a:lstStyle/>
          <a:p>
            <a:pPr>
              <a:buFont typeface="Wingdings" pitchFamily="2" charset="2"/>
              <a:buChar char="l"/>
            </a:pPr>
            <a:r>
              <a:rPr lang="zh-TW" altLang="en-US" sz="2800" dirty="0" smtClean="0">
                <a:latin typeface="+mn-ea"/>
              </a:rPr>
              <a:t>作業系統為</a:t>
            </a:r>
            <a:r>
              <a:rPr lang="en-US" altLang="zh-TW" sz="2800" dirty="0" smtClean="0">
                <a:latin typeface="+mn-ea"/>
              </a:rPr>
              <a:t>android</a:t>
            </a:r>
          </a:p>
          <a:p>
            <a:pPr>
              <a:buFont typeface="Wingdings" pitchFamily="2" charset="2"/>
              <a:buChar char="l"/>
            </a:pPr>
            <a:endParaRPr lang="en-US" altLang="zh-TW" sz="2800" dirty="0" smtClean="0">
              <a:latin typeface="+mn-ea"/>
            </a:endParaRPr>
          </a:p>
          <a:p>
            <a:pPr>
              <a:buFont typeface="Wingdings" pitchFamily="2" charset="2"/>
              <a:buChar char="l"/>
            </a:pPr>
            <a:r>
              <a:rPr lang="en-US" altLang="zh-TW" sz="2800" dirty="0" smtClean="0">
                <a:latin typeface="+mn-ea"/>
              </a:rPr>
              <a:t>Android</a:t>
            </a:r>
            <a:r>
              <a:rPr lang="zh-TW" altLang="en-US" sz="2800" dirty="0" smtClean="0">
                <a:latin typeface="+mn-ea"/>
              </a:rPr>
              <a:t>版本為</a:t>
            </a:r>
            <a:r>
              <a:rPr lang="en-US" altLang="zh-TW" sz="2800" dirty="0" smtClean="0">
                <a:latin typeface="+mn-ea"/>
              </a:rPr>
              <a:t>2.3.1</a:t>
            </a:r>
          </a:p>
          <a:p>
            <a:pPr>
              <a:buFont typeface="Wingdings" pitchFamily="2" charset="2"/>
              <a:buChar char="l"/>
            </a:pPr>
            <a:endParaRPr lang="en-US" altLang="zh-TW" sz="2800" dirty="0" smtClean="0">
              <a:latin typeface="+mn-ea"/>
            </a:endParaRPr>
          </a:p>
          <a:p>
            <a:pPr>
              <a:buFont typeface="Wingdings" pitchFamily="2" charset="2"/>
              <a:buChar char="l"/>
            </a:pPr>
            <a:r>
              <a:rPr lang="zh-TW" altLang="en-US" sz="2800" dirty="0" smtClean="0">
                <a:latin typeface="+mn-ea"/>
              </a:rPr>
              <a:t>手機需有相機功能</a:t>
            </a:r>
            <a:endParaRPr lang="zh-TW" altLang="zh-TW" sz="2800" dirty="0" smtClean="0">
              <a:latin typeface="+mn-ea"/>
            </a:endParaRPr>
          </a:p>
        </p:txBody>
      </p:sp>
      <p:sp>
        <p:nvSpPr>
          <p:cNvPr id="7" name="投影片編號版面配置區 6"/>
          <p:cNvSpPr>
            <a:spLocks noGrp="1"/>
          </p:cNvSpPr>
          <p:nvPr>
            <p:ph type="sldNum" sz="quarter" idx="12"/>
          </p:nvPr>
        </p:nvSpPr>
        <p:spPr/>
        <p:txBody>
          <a:bodyPr/>
          <a:lstStyle/>
          <a:p>
            <a:fld id="{684236A2-F502-465F-8C0C-084F6CFFCB21}" type="slidenum">
              <a:rPr lang="zh-TW" altLang="en-US" smtClean="0"/>
              <a:pPr/>
              <a:t>17</a:t>
            </a:fld>
            <a:endParaRPr lang="zh-TW" altLang="en-US"/>
          </a:p>
        </p:txBody>
      </p:sp>
    </p:spTree>
  </p:cSld>
  <p:clrMapOvr>
    <a:masterClrMapping/>
  </p:clrMapOvr>
  <p:transition>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4294967295"/>
          </p:nvPr>
        </p:nvSpPr>
        <p:spPr>
          <a:xfrm>
            <a:off x="914400" y="549275"/>
            <a:ext cx="8229600" cy="5472113"/>
          </a:xfrm>
        </p:spPr>
        <p:txBody>
          <a:bodyPr>
            <a:normAutofit fontScale="77500" lnSpcReduction="20000"/>
          </a:bodyPr>
          <a:lstStyle/>
          <a:p>
            <a:pPr lvl="1">
              <a:buNone/>
            </a:pPr>
            <a:r>
              <a:rPr lang="zh-TW" altLang="en-US" dirty="0" smtClean="0">
                <a:latin typeface="標楷體" pitchFamily="65" charset="-120"/>
                <a:ea typeface="標楷體" pitchFamily="65" charset="-120"/>
              </a:rPr>
              <a:t> </a:t>
            </a:r>
          </a:p>
          <a:p>
            <a:r>
              <a:rPr lang="zh-TW" altLang="en-US" dirty="0" smtClean="0"/>
              <a:t>十</a:t>
            </a:r>
            <a:r>
              <a:rPr lang="zh-TW" altLang="zh-TW" dirty="0" smtClean="0"/>
              <a:t>、參考文獻</a:t>
            </a:r>
            <a:endParaRPr lang="zh-TW" altLang="zh-TW" sz="2000" dirty="0" smtClean="0"/>
          </a:p>
          <a:p>
            <a:r>
              <a:rPr lang="en-US" altLang="zh-TW" dirty="0" err="1" smtClean="0"/>
              <a:t>Opencv</a:t>
            </a:r>
            <a:r>
              <a:rPr lang="en-US" altLang="zh-TW" dirty="0" smtClean="0"/>
              <a:t>:</a:t>
            </a:r>
            <a:endParaRPr lang="zh-TW" altLang="zh-TW" sz="2400" dirty="0" smtClean="0"/>
          </a:p>
          <a:p>
            <a:r>
              <a:rPr lang="en-US" altLang="zh-TW" u="sng" dirty="0" smtClean="0">
                <a:hlinkClick r:id="rId2"/>
              </a:rPr>
              <a:t>http://zh.wikipedia.org/wiki/OpenCV</a:t>
            </a:r>
            <a:endParaRPr lang="zh-TW" altLang="zh-TW" dirty="0" smtClean="0"/>
          </a:p>
          <a:p>
            <a:r>
              <a:rPr lang="en-US" altLang="zh-TW" u="sng" dirty="0" smtClean="0">
                <a:hlinkClick r:id="rId3"/>
              </a:rPr>
              <a:t>http://opencv.org/</a:t>
            </a:r>
            <a:endParaRPr lang="zh-TW" altLang="zh-TW" dirty="0" smtClean="0"/>
          </a:p>
          <a:p>
            <a:r>
              <a:rPr lang="en-US" altLang="zh-TW" dirty="0" err="1" smtClean="0"/>
              <a:t>Cmake</a:t>
            </a:r>
            <a:r>
              <a:rPr lang="en-US" altLang="zh-TW" dirty="0" smtClean="0"/>
              <a:t>:</a:t>
            </a:r>
            <a:endParaRPr lang="zh-TW" altLang="zh-TW" sz="2400" dirty="0" smtClean="0"/>
          </a:p>
          <a:p>
            <a:r>
              <a:rPr lang="en-US" altLang="zh-TW" u="sng" dirty="0" smtClean="0">
                <a:hlinkClick r:id="rId4"/>
              </a:rPr>
              <a:t>http://www.cmake.org/</a:t>
            </a:r>
            <a:endParaRPr lang="zh-TW" altLang="zh-TW" dirty="0" smtClean="0"/>
          </a:p>
          <a:p>
            <a:r>
              <a:rPr lang="en-US" altLang="zh-TW" u="sng" dirty="0" smtClean="0">
                <a:hlinkClick r:id="rId5"/>
              </a:rPr>
              <a:t>http://zh.wikipedia.org/wiki/CMake</a:t>
            </a:r>
            <a:endParaRPr lang="zh-TW" altLang="zh-TW" dirty="0" smtClean="0"/>
          </a:p>
          <a:p>
            <a:r>
              <a:rPr lang="zh-TW" altLang="zh-TW" dirty="0" smtClean="0"/>
              <a:t>環境安裝流程</a:t>
            </a:r>
            <a:r>
              <a:rPr lang="en-US" altLang="zh-TW" dirty="0" smtClean="0"/>
              <a:t>:</a:t>
            </a:r>
            <a:endParaRPr lang="zh-TW" altLang="zh-TW" dirty="0" smtClean="0"/>
          </a:p>
          <a:p>
            <a:r>
              <a:rPr lang="en-US" altLang="zh-TW" u="sng" dirty="0" smtClean="0">
                <a:hlinkClick r:id="rId6"/>
              </a:rPr>
              <a:t>http://www.dotblogs.com.tw/v6610688/archive/2013/10/25/image_process_intro_opencv.aspx</a:t>
            </a:r>
            <a:endParaRPr lang="zh-TW" altLang="zh-TW" dirty="0" smtClean="0"/>
          </a:p>
          <a:p>
            <a:r>
              <a:rPr lang="en-US" altLang="zh-TW" u="sng" dirty="0" smtClean="0">
                <a:hlinkClick r:id="rId7"/>
              </a:rPr>
              <a:t>http://wiki.opencv.org.cn/index.php/VC_2010_Express%E4%B8%8B%E5%AE%89%E8%A3%85OpenCV2.4.3</a:t>
            </a:r>
            <a:endParaRPr lang="zh-TW" altLang="zh-TW" dirty="0" smtClean="0"/>
          </a:p>
          <a:p>
            <a:r>
              <a:rPr lang="en-US" altLang="zh-TW" dirty="0" smtClean="0"/>
              <a:t/>
            </a:r>
            <a:br>
              <a:rPr lang="en-US" altLang="zh-TW" dirty="0" smtClean="0"/>
            </a:br>
            <a:r>
              <a:rPr lang="en-US" altLang="zh-TW" dirty="0" smtClean="0"/>
              <a:t> </a:t>
            </a:r>
            <a:endParaRPr lang="zh-TW" altLang="zh-TW" sz="2000" dirty="0"/>
          </a:p>
        </p:txBody>
      </p:sp>
      <p:sp>
        <p:nvSpPr>
          <p:cNvPr id="4" name="投影片編號版面配置區 3"/>
          <p:cNvSpPr>
            <a:spLocks noGrp="1"/>
          </p:cNvSpPr>
          <p:nvPr>
            <p:ph type="sldNum" sz="quarter" idx="12"/>
          </p:nvPr>
        </p:nvSpPr>
        <p:spPr/>
        <p:txBody>
          <a:bodyPr/>
          <a:lstStyle/>
          <a:p>
            <a:fld id="{684236A2-F502-465F-8C0C-084F6CFFCB21}" type="slidenum">
              <a:rPr lang="zh-TW" altLang="en-US" smtClean="0"/>
              <a:pPr/>
              <a:t>18</a:t>
            </a:fld>
            <a:endParaRPr lang="zh-TW" altLang="en-US"/>
          </a:p>
        </p:txBody>
      </p:sp>
    </p:spTree>
  </p:cSld>
  <p:clrMapOvr>
    <a:masterClrMapping/>
  </p:clrMapOvr>
  <p:transition>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4294967295"/>
          </p:nvPr>
        </p:nvSpPr>
        <p:spPr>
          <a:xfrm>
            <a:off x="395536" y="1916832"/>
            <a:ext cx="8229600" cy="2735809"/>
          </a:xfrm>
        </p:spPr>
        <p:txBody>
          <a:bodyPr>
            <a:normAutofit/>
          </a:bodyPr>
          <a:lstStyle/>
          <a:p>
            <a:pPr lvl="1">
              <a:buNone/>
            </a:pPr>
            <a:r>
              <a:rPr lang="zh-TW" altLang="en-US" dirty="0" smtClean="0">
                <a:latin typeface="標楷體" pitchFamily="65" charset="-120"/>
                <a:ea typeface="標楷體" pitchFamily="65" charset="-120"/>
              </a:rPr>
              <a:t> </a:t>
            </a:r>
          </a:p>
          <a:p>
            <a:pPr algn="ctr">
              <a:buNone/>
            </a:pPr>
            <a:r>
              <a:rPr lang="en-US" altLang="zh-TW" sz="4400" dirty="0" smtClean="0">
                <a:latin typeface="標楷體" pitchFamily="65" charset="-120"/>
                <a:ea typeface="標楷體" pitchFamily="65" charset="-120"/>
              </a:rPr>
              <a:t>THANKS!</a:t>
            </a:r>
            <a:r>
              <a:rPr lang="en-US" altLang="zh-TW" dirty="0" smtClean="0"/>
              <a:t/>
            </a:r>
            <a:br>
              <a:rPr lang="en-US" altLang="zh-TW" dirty="0" smtClean="0"/>
            </a:br>
            <a:r>
              <a:rPr lang="en-US" altLang="zh-TW" dirty="0" smtClean="0"/>
              <a:t> </a:t>
            </a:r>
            <a:endParaRPr lang="zh-TW" altLang="zh-TW" sz="2000" dirty="0"/>
          </a:p>
        </p:txBody>
      </p:sp>
      <p:sp>
        <p:nvSpPr>
          <p:cNvPr id="4" name="投影片編號版面配置區 3"/>
          <p:cNvSpPr>
            <a:spLocks noGrp="1"/>
          </p:cNvSpPr>
          <p:nvPr>
            <p:ph type="sldNum" sz="quarter" idx="12"/>
          </p:nvPr>
        </p:nvSpPr>
        <p:spPr/>
        <p:txBody>
          <a:bodyPr/>
          <a:lstStyle/>
          <a:p>
            <a:fld id="{684236A2-F502-465F-8C0C-084F6CFFCB21}" type="slidenum">
              <a:rPr lang="zh-TW" altLang="en-US" smtClean="0"/>
              <a:pPr/>
              <a:t>19</a:t>
            </a:fld>
            <a:endParaRPr lang="zh-TW" altLang="en-US"/>
          </a:p>
        </p:txBody>
      </p:sp>
    </p:spTree>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a:t>目</a:t>
            </a:r>
            <a:r>
              <a:rPr lang="en-US" altLang="zh-TW" b="1" dirty="0"/>
              <a:t>  </a:t>
            </a:r>
            <a:r>
              <a:rPr lang="zh-TW" altLang="zh-TW" b="1" dirty="0"/>
              <a:t>錄</a:t>
            </a:r>
            <a:endParaRPr lang="zh-TW" altLang="en-US" dirty="0"/>
          </a:p>
        </p:txBody>
      </p:sp>
      <p:sp>
        <p:nvSpPr>
          <p:cNvPr id="3" name="內容版面配置區 2"/>
          <p:cNvSpPr>
            <a:spLocks noGrp="1"/>
          </p:cNvSpPr>
          <p:nvPr>
            <p:ph idx="1"/>
          </p:nvPr>
        </p:nvSpPr>
        <p:spPr>
          <a:xfrm>
            <a:off x="395536" y="1628800"/>
            <a:ext cx="8229600" cy="4525963"/>
          </a:xfrm>
        </p:spPr>
        <p:txBody>
          <a:bodyPr>
            <a:normAutofit fontScale="92500" lnSpcReduction="20000"/>
          </a:bodyPr>
          <a:lstStyle/>
          <a:p>
            <a:r>
              <a:rPr lang="zh-TW" altLang="en-US" dirty="0" smtClean="0"/>
              <a:t>前言</a:t>
            </a:r>
            <a:r>
              <a:rPr lang="en-US" altLang="zh-TW" dirty="0" smtClean="0"/>
              <a:t>……..………………………………P3</a:t>
            </a:r>
            <a:endParaRPr lang="zh-TW" altLang="zh-TW" dirty="0" smtClean="0"/>
          </a:p>
          <a:p>
            <a:r>
              <a:rPr lang="zh-TW" altLang="zh-TW" dirty="0" smtClean="0"/>
              <a:t>研究目的</a:t>
            </a:r>
            <a:r>
              <a:rPr lang="en-US" altLang="zh-TW" dirty="0" smtClean="0"/>
              <a:t>………………………………P4</a:t>
            </a:r>
            <a:endParaRPr lang="zh-TW" altLang="zh-TW" dirty="0" smtClean="0"/>
          </a:p>
          <a:p>
            <a:r>
              <a:rPr lang="zh-TW" altLang="zh-TW" dirty="0" smtClean="0"/>
              <a:t>研究動機</a:t>
            </a:r>
            <a:r>
              <a:rPr lang="en-US" altLang="zh-TW" dirty="0" smtClean="0"/>
              <a:t>………………………………P5</a:t>
            </a:r>
            <a:endParaRPr lang="zh-TW" altLang="zh-TW" dirty="0" smtClean="0"/>
          </a:p>
          <a:p>
            <a:r>
              <a:rPr lang="zh-TW" altLang="zh-TW" dirty="0" smtClean="0"/>
              <a:t>研究過程或方法</a:t>
            </a:r>
            <a:r>
              <a:rPr lang="en-US" altLang="zh-TW" dirty="0" smtClean="0"/>
              <a:t>……………………P6</a:t>
            </a:r>
            <a:endParaRPr lang="zh-TW" altLang="zh-TW" dirty="0" smtClean="0"/>
          </a:p>
          <a:p>
            <a:r>
              <a:rPr lang="zh-TW" altLang="zh-TW" dirty="0" smtClean="0"/>
              <a:t>需求環境</a:t>
            </a:r>
            <a:r>
              <a:rPr lang="en-US" altLang="zh-TW" dirty="0" smtClean="0"/>
              <a:t>………………………………P9</a:t>
            </a:r>
            <a:endParaRPr lang="zh-TW" altLang="zh-TW" dirty="0" smtClean="0"/>
          </a:p>
          <a:p>
            <a:r>
              <a:rPr lang="zh-TW" altLang="zh-TW" dirty="0" smtClean="0"/>
              <a:t>研究結果</a:t>
            </a:r>
            <a:r>
              <a:rPr lang="en-US" altLang="zh-TW" dirty="0" smtClean="0"/>
              <a:t>………………………………P10</a:t>
            </a:r>
            <a:endParaRPr lang="zh-TW" altLang="zh-TW" dirty="0" smtClean="0"/>
          </a:p>
          <a:p>
            <a:r>
              <a:rPr lang="zh-TW" altLang="zh-TW" dirty="0" smtClean="0"/>
              <a:t>心得與討論</a:t>
            </a:r>
            <a:r>
              <a:rPr lang="en-US" altLang="zh-TW" dirty="0" smtClean="0"/>
              <a:t>…………………………..P16</a:t>
            </a:r>
            <a:endParaRPr lang="zh-TW" altLang="zh-TW" dirty="0" smtClean="0"/>
          </a:p>
          <a:p>
            <a:r>
              <a:rPr lang="zh-TW" altLang="zh-TW" dirty="0" smtClean="0"/>
              <a:t>計劃配合事項及限制</a:t>
            </a:r>
            <a:r>
              <a:rPr lang="en-US" altLang="zh-TW" dirty="0" smtClean="0"/>
              <a:t>…………….P17</a:t>
            </a:r>
          </a:p>
          <a:p>
            <a:r>
              <a:rPr lang="zh-TW" altLang="zh-TW" dirty="0" smtClean="0"/>
              <a:t>參考文獻</a:t>
            </a:r>
            <a:r>
              <a:rPr lang="en-US" altLang="zh-TW" dirty="0" smtClean="0"/>
              <a:t>………………………………P18</a:t>
            </a:r>
            <a:endParaRPr lang="zh-TW" altLang="en-US" dirty="0"/>
          </a:p>
        </p:txBody>
      </p:sp>
      <p:sp>
        <p:nvSpPr>
          <p:cNvPr id="4" name="投影片編號版面配置區 3"/>
          <p:cNvSpPr>
            <a:spLocks noGrp="1"/>
          </p:cNvSpPr>
          <p:nvPr>
            <p:ph type="sldNum" sz="quarter" idx="12"/>
          </p:nvPr>
        </p:nvSpPr>
        <p:spPr/>
        <p:txBody>
          <a:bodyPr/>
          <a:lstStyle/>
          <a:p>
            <a:fld id="{684236A2-F502-465F-8C0C-084F6CFFCB21}" type="slidenum">
              <a:rPr lang="zh-TW" altLang="en-US" smtClean="0"/>
              <a:pPr/>
              <a:t>2</a:t>
            </a:fld>
            <a:endParaRPr lang="zh-TW" altLang="en-US"/>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前言</a:t>
            </a:r>
            <a:endParaRPr lang="zh-TW" altLang="en-US" dirty="0"/>
          </a:p>
        </p:txBody>
      </p:sp>
      <p:sp>
        <p:nvSpPr>
          <p:cNvPr id="3" name="內容版面配置區 2"/>
          <p:cNvSpPr>
            <a:spLocks noGrp="1"/>
          </p:cNvSpPr>
          <p:nvPr>
            <p:ph idx="1"/>
          </p:nvPr>
        </p:nvSpPr>
        <p:spPr>
          <a:xfrm>
            <a:off x="395536" y="1628800"/>
            <a:ext cx="8229600" cy="4525963"/>
          </a:xfrm>
        </p:spPr>
        <p:txBody>
          <a:bodyPr>
            <a:normAutofit fontScale="92500" lnSpcReduction="10000"/>
          </a:bodyPr>
          <a:lstStyle/>
          <a:p>
            <a:r>
              <a:rPr lang="zh-TW" altLang="zh-TW" dirty="0" smtClean="0"/>
              <a:t>現在的社會科技發達，目前已經處於人手一機的時代，隨著科技日益進步，淘汰率高，智慧型手機稱霸手機市場，</a:t>
            </a:r>
            <a:r>
              <a:rPr lang="en-US" altLang="zh-TW" dirty="0" smtClean="0"/>
              <a:t>Android</a:t>
            </a:r>
            <a:r>
              <a:rPr lang="zh-TW" altLang="zh-TW" dirty="0" smtClean="0"/>
              <a:t>系統用戶居多，設計</a:t>
            </a:r>
            <a:r>
              <a:rPr lang="en-US" altLang="zh-TW" dirty="0" smtClean="0"/>
              <a:t>Android</a:t>
            </a:r>
            <a:r>
              <a:rPr lang="zh-TW" altLang="zh-TW" dirty="0" smtClean="0"/>
              <a:t>遊戲能夠提供使用者在無聊的時候能夠打發時間，也能打破手機以往的刻板印象，只能撥接傳簡訊等等</a:t>
            </a:r>
            <a:r>
              <a:rPr lang="en-US" altLang="zh-TW" dirty="0" smtClean="0"/>
              <a:t>......</a:t>
            </a:r>
            <a:r>
              <a:rPr lang="zh-TW" altLang="zh-TW" dirty="0" smtClean="0"/>
              <a:t>。現在的手機螢幕尺寸偏大許多商業人士、學生，以手機取代電腦攜帶更加方便因為需求量極大，不管是辦公或是玩遊戲都是一個好幫手，相信未來這塊手機遊戲市場不可小覷。</a:t>
            </a:r>
            <a:endParaRPr lang="zh-TW" altLang="zh-TW" dirty="0"/>
          </a:p>
        </p:txBody>
      </p:sp>
      <p:sp>
        <p:nvSpPr>
          <p:cNvPr id="4" name="投影片編號版面配置區 3"/>
          <p:cNvSpPr>
            <a:spLocks noGrp="1"/>
          </p:cNvSpPr>
          <p:nvPr>
            <p:ph type="sldNum" sz="quarter" idx="12"/>
          </p:nvPr>
        </p:nvSpPr>
        <p:spPr/>
        <p:txBody>
          <a:bodyPr/>
          <a:lstStyle/>
          <a:p>
            <a:fld id="{684236A2-F502-465F-8C0C-084F6CFFCB21}" type="slidenum">
              <a:rPr lang="zh-TW" altLang="en-US" smtClean="0"/>
              <a:pPr/>
              <a:t>3</a:t>
            </a:fld>
            <a:endParaRPr lang="zh-TW" altLang="en-US"/>
          </a:p>
        </p:txBody>
      </p:sp>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zh-TW" dirty="0" smtClean="0">
                <a:latin typeface="標楷體" pitchFamily="65" charset="-120"/>
                <a:ea typeface="標楷體" pitchFamily="65" charset="-120"/>
              </a:rPr>
              <a:t>研究目的</a:t>
            </a:r>
            <a:endParaRPr lang="en-US" altLang="zh-TW" dirty="0" smtClean="0">
              <a:latin typeface="標楷體" pitchFamily="65" charset="-120"/>
              <a:ea typeface="標楷體" pitchFamily="65" charset="-120"/>
            </a:endParaRPr>
          </a:p>
        </p:txBody>
      </p:sp>
      <p:sp>
        <p:nvSpPr>
          <p:cNvPr id="3" name="內容版面配置區 2"/>
          <p:cNvSpPr>
            <a:spLocks noGrp="1"/>
          </p:cNvSpPr>
          <p:nvPr>
            <p:ph idx="1"/>
          </p:nvPr>
        </p:nvSpPr>
        <p:spPr>
          <a:xfrm>
            <a:off x="395536" y="1628800"/>
            <a:ext cx="8229600" cy="4525963"/>
          </a:xfrm>
        </p:spPr>
        <p:txBody>
          <a:bodyPr>
            <a:normAutofit/>
          </a:bodyPr>
          <a:lstStyle/>
          <a:p>
            <a:pPr lvl="0">
              <a:buNone/>
            </a:pPr>
            <a:r>
              <a:rPr lang="en-US" altLang="zh-TW" sz="2800" dirty="0" smtClean="0">
                <a:latin typeface="標楷體" pitchFamily="65" charset="-120"/>
                <a:ea typeface="標楷體" pitchFamily="65" charset="-120"/>
              </a:rPr>
              <a:t>	</a:t>
            </a:r>
            <a:r>
              <a:rPr lang="zh-TW" altLang="zh-TW" sz="2800" dirty="0" smtClean="0">
                <a:latin typeface="標楷體" pitchFamily="65" charset="-120"/>
                <a:ea typeface="標楷體" pitchFamily="65" charset="-120"/>
              </a:rPr>
              <a:t>透過</a:t>
            </a:r>
            <a:r>
              <a:rPr lang="en-US" altLang="zh-TW" sz="2800" dirty="0" smtClean="0">
                <a:latin typeface="標楷體" pitchFamily="65" charset="-120"/>
                <a:ea typeface="標楷體" pitchFamily="65" charset="-120"/>
              </a:rPr>
              <a:t>android</a:t>
            </a:r>
            <a:r>
              <a:rPr lang="zh-TW" altLang="zh-TW" sz="2800" dirty="0" smtClean="0">
                <a:latin typeface="標楷體" pitchFamily="65" charset="-120"/>
                <a:ea typeface="標楷體" pitchFamily="65" charset="-120"/>
              </a:rPr>
              <a:t>平台上遊戲的開發，讓影像處理不只侷限於家裡電腦和死氣沉沉的軟體，能讓影像處理變得更加靈活和趣味。</a:t>
            </a:r>
          </a:p>
          <a:p>
            <a:r>
              <a:rPr lang="en-US" altLang="zh-TW" sz="2800" dirty="0" smtClean="0">
                <a:latin typeface="標楷體" pitchFamily="65" charset="-120"/>
                <a:ea typeface="標楷體" pitchFamily="65" charset="-120"/>
              </a:rPr>
              <a:t>1.</a:t>
            </a:r>
            <a:r>
              <a:rPr lang="zh-TW" altLang="zh-TW" sz="2800" dirty="0" smtClean="0">
                <a:latin typeface="標楷體" pitchFamily="65" charset="-120"/>
                <a:ea typeface="標楷體" pitchFamily="65" charset="-120"/>
              </a:rPr>
              <a:t>了解</a:t>
            </a:r>
            <a:r>
              <a:rPr lang="en-US" altLang="zh-TW" sz="2800" dirty="0" smtClean="0">
                <a:latin typeface="標楷體" pitchFamily="65" charset="-120"/>
                <a:ea typeface="標楷體" pitchFamily="65" charset="-120"/>
              </a:rPr>
              <a:t>android</a:t>
            </a:r>
            <a:r>
              <a:rPr lang="zh-TW" altLang="zh-TW" sz="2800" dirty="0" smtClean="0">
                <a:latin typeface="標楷體" pitchFamily="65" charset="-120"/>
                <a:ea typeface="標楷體" pitchFamily="65" charset="-120"/>
              </a:rPr>
              <a:t>值的傳送。</a:t>
            </a:r>
          </a:p>
          <a:p>
            <a:r>
              <a:rPr lang="en-US" altLang="zh-TW" sz="2800" dirty="0" smtClean="0">
                <a:latin typeface="標楷體" pitchFamily="65" charset="-120"/>
                <a:ea typeface="標楷體" pitchFamily="65" charset="-120"/>
              </a:rPr>
              <a:t>2.</a:t>
            </a:r>
            <a:r>
              <a:rPr lang="zh-TW" altLang="zh-TW" sz="2800" dirty="0" smtClean="0">
                <a:latin typeface="標楷體" pitchFamily="65" charset="-120"/>
                <a:ea typeface="標楷體" pitchFamily="65" charset="-120"/>
              </a:rPr>
              <a:t>了解</a:t>
            </a:r>
            <a:r>
              <a:rPr lang="en-US" altLang="zh-TW" sz="2800" dirty="0" smtClean="0">
                <a:latin typeface="標楷體" pitchFamily="65" charset="-120"/>
                <a:ea typeface="標楷體" pitchFamily="65" charset="-120"/>
              </a:rPr>
              <a:t>android</a:t>
            </a:r>
            <a:r>
              <a:rPr lang="zh-TW" altLang="zh-TW" sz="2800" dirty="0" smtClean="0">
                <a:latin typeface="標楷體" pitchFamily="65" charset="-120"/>
                <a:ea typeface="標楷體" pitchFamily="65" charset="-120"/>
              </a:rPr>
              <a:t>影像處理。</a:t>
            </a:r>
          </a:p>
          <a:p>
            <a:r>
              <a:rPr lang="en-US" altLang="zh-TW" sz="2800" dirty="0" smtClean="0">
                <a:latin typeface="標楷體" pitchFamily="65" charset="-120"/>
                <a:ea typeface="標楷體" pitchFamily="65" charset="-120"/>
              </a:rPr>
              <a:t>3.</a:t>
            </a:r>
            <a:r>
              <a:rPr lang="zh-TW" altLang="zh-TW" sz="2800" dirty="0" smtClean="0">
                <a:latin typeface="標楷體" pitchFamily="65" charset="-120"/>
                <a:ea typeface="標楷體" pitchFamily="65" charset="-120"/>
              </a:rPr>
              <a:t>了解影像，並對影像做出各種變化。</a:t>
            </a:r>
            <a:endParaRPr lang="zh-TW" altLang="zh-TW" sz="28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684236A2-F502-465F-8C0C-084F6CFFCB21}" type="slidenum">
              <a:rPr lang="zh-TW" altLang="en-US" smtClean="0"/>
              <a:pPr/>
              <a:t>4</a:t>
            </a:fld>
            <a:endParaRPr lang="zh-TW" altLang="en-US"/>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zh-TW" dirty="0" smtClean="0">
                <a:latin typeface="標楷體" pitchFamily="65" charset="-120"/>
                <a:ea typeface="標楷體" pitchFamily="65" charset="-120"/>
              </a:rPr>
              <a:t>研究動機</a:t>
            </a:r>
            <a:endParaRPr lang="en-US" altLang="zh-TW" dirty="0" smtClean="0">
              <a:latin typeface="標楷體" pitchFamily="65" charset="-120"/>
              <a:ea typeface="標楷體" pitchFamily="65" charset="-120"/>
            </a:endParaRPr>
          </a:p>
        </p:txBody>
      </p:sp>
      <p:sp>
        <p:nvSpPr>
          <p:cNvPr id="3" name="內容版面配置區 2"/>
          <p:cNvSpPr>
            <a:spLocks noGrp="1"/>
          </p:cNvSpPr>
          <p:nvPr>
            <p:ph idx="1"/>
          </p:nvPr>
        </p:nvSpPr>
        <p:spPr>
          <a:xfrm>
            <a:off x="395536" y="1628800"/>
            <a:ext cx="8229600" cy="4525963"/>
          </a:xfrm>
        </p:spPr>
        <p:txBody>
          <a:bodyPr>
            <a:normAutofit fontScale="77500" lnSpcReduction="20000"/>
          </a:bodyPr>
          <a:lstStyle/>
          <a:p>
            <a:r>
              <a:rPr lang="zh-TW" altLang="zh-TW" dirty="0" smtClean="0"/>
              <a:t>之所以我們會做有關</a:t>
            </a:r>
            <a:r>
              <a:rPr lang="en-US" altLang="zh-TW" dirty="0" smtClean="0"/>
              <a:t>Android</a:t>
            </a:r>
            <a:r>
              <a:rPr lang="zh-TW" altLang="zh-TW" dirty="0" smtClean="0"/>
              <a:t>、</a:t>
            </a:r>
            <a:r>
              <a:rPr lang="en-US" altLang="zh-TW" dirty="0" smtClean="0"/>
              <a:t>IOS</a:t>
            </a:r>
            <a:r>
              <a:rPr lang="zh-TW" altLang="zh-TW" dirty="0" smtClean="0"/>
              <a:t>這方面的作品，是因為現今上網人口持續成長，而且不管是青少年或是上班族甚至老年族群幾乎都是人手一台智慧型手機，由此可知智慧型手機已經是現代人不可或缺的一項工具。</a:t>
            </a:r>
          </a:p>
          <a:p>
            <a:r>
              <a:rPr lang="zh-TW" altLang="zh-TW" dirty="0" smtClean="0"/>
              <a:t>隨著智慧型手機的普及，進而演變出許多問題，其中最明顯的就是「低頭族」的出現。低頭族顧名思義就是手機、平板電腦，經常機不離手，不管在任何場合（如乘車、排隊、步行） ，或與甚麼人一起（如與朋友共膳），都拿著電子設備低著頭玩遊戲、使用社群網站、瀏覽網站等，而甚少與身邊的人面對面溝通，即使偶然與身邊人交談，也只會用一些極簡短的說話，如「</a:t>
            </a:r>
            <a:r>
              <a:rPr lang="en-US" altLang="zh-TW" dirty="0" smtClean="0"/>
              <a:t>OK</a:t>
            </a:r>
            <a:r>
              <a:rPr lang="zh-TW" altLang="zh-TW" dirty="0" smtClean="0"/>
              <a:t>」、「好的」等，而大部分時間都專注在手中的電子設備的螢幕，而此遊戲的開發就是為了讓使用者遊戲的同時也不錯過周圍的美景。</a:t>
            </a:r>
          </a:p>
          <a:p>
            <a:pPr lvl="0">
              <a:buNone/>
            </a:pPr>
            <a:endParaRPr lang="zh-TW" altLang="zh-TW" dirty="0"/>
          </a:p>
        </p:txBody>
      </p:sp>
      <p:sp>
        <p:nvSpPr>
          <p:cNvPr id="4" name="投影片編號版面配置區 3"/>
          <p:cNvSpPr>
            <a:spLocks noGrp="1"/>
          </p:cNvSpPr>
          <p:nvPr>
            <p:ph type="sldNum" sz="quarter" idx="12"/>
          </p:nvPr>
        </p:nvSpPr>
        <p:spPr/>
        <p:txBody>
          <a:bodyPr/>
          <a:lstStyle/>
          <a:p>
            <a:fld id="{684236A2-F502-465F-8C0C-084F6CFFCB21}" type="slidenum">
              <a:rPr lang="zh-TW" altLang="en-US" smtClean="0"/>
              <a:pPr/>
              <a:t>5</a:t>
            </a:fld>
            <a:endParaRPr lang="zh-TW" altLang="en-US"/>
          </a:p>
        </p:txBody>
      </p:sp>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zh-TW" dirty="0" smtClean="0">
                <a:latin typeface="標楷體" pitchFamily="65" charset="-120"/>
                <a:ea typeface="標楷體" pitchFamily="65" charset="-120"/>
              </a:rPr>
              <a:t>研究過程及方法</a:t>
            </a:r>
            <a:endParaRPr lang="en-US" altLang="zh-TW" dirty="0" smtClean="0">
              <a:latin typeface="標楷體" pitchFamily="65" charset="-120"/>
              <a:ea typeface="標楷體" pitchFamily="65" charset="-120"/>
            </a:endParaRPr>
          </a:p>
        </p:txBody>
      </p:sp>
      <p:sp>
        <p:nvSpPr>
          <p:cNvPr id="3" name="內容版面配置區 2"/>
          <p:cNvSpPr>
            <a:spLocks noGrp="1"/>
          </p:cNvSpPr>
          <p:nvPr>
            <p:ph idx="1"/>
          </p:nvPr>
        </p:nvSpPr>
        <p:spPr>
          <a:xfrm>
            <a:off x="395536" y="1988840"/>
            <a:ext cx="8229600" cy="4525963"/>
          </a:xfrm>
        </p:spPr>
        <p:txBody>
          <a:bodyPr>
            <a:normAutofit/>
          </a:bodyPr>
          <a:lstStyle/>
          <a:p>
            <a:pPr lvl="0">
              <a:buFont typeface="Wingdings" pitchFamily="2" charset="2"/>
              <a:buChar char="l"/>
            </a:pPr>
            <a:r>
              <a:rPr lang="en-US" altLang="zh-TW" sz="2800" dirty="0" smtClean="0"/>
              <a:t>Visual </a:t>
            </a:r>
            <a:r>
              <a:rPr lang="en-US" altLang="zh-TW" sz="2800" dirty="0" err="1" smtClean="0"/>
              <a:t>Stidio</a:t>
            </a:r>
            <a:r>
              <a:rPr lang="zh-TW" altLang="zh-TW" sz="2800" dirty="0" smtClean="0"/>
              <a:t>掛載</a:t>
            </a:r>
            <a:r>
              <a:rPr lang="en-US" altLang="zh-TW" sz="2800" dirty="0" err="1" smtClean="0"/>
              <a:t>OpenCV</a:t>
            </a:r>
            <a:endParaRPr lang="en-US" altLang="zh-TW" sz="2800" dirty="0" smtClean="0"/>
          </a:p>
          <a:p>
            <a:pPr lvl="0">
              <a:buFont typeface="Wingdings" pitchFamily="2" charset="2"/>
              <a:buChar char="l"/>
            </a:pPr>
            <a:endParaRPr lang="en-US" altLang="zh-TW" sz="2800" dirty="0" smtClean="0"/>
          </a:p>
          <a:p>
            <a:pPr>
              <a:buFont typeface="Wingdings" pitchFamily="2" charset="2"/>
              <a:buChar char="l"/>
            </a:pPr>
            <a:r>
              <a:rPr lang="en-US" altLang="zh-TW" sz="2800" dirty="0" err="1" smtClean="0"/>
              <a:t>Cmake</a:t>
            </a:r>
            <a:r>
              <a:rPr lang="zh-TW" altLang="zh-TW" sz="2800" dirty="0" smtClean="0"/>
              <a:t>做出程式庫</a:t>
            </a:r>
            <a:endParaRPr lang="en-US" altLang="zh-TW" sz="2800" dirty="0" smtClean="0"/>
          </a:p>
          <a:p>
            <a:pPr>
              <a:buFont typeface="Wingdings" pitchFamily="2" charset="2"/>
              <a:buChar char="l"/>
            </a:pPr>
            <a:endParaRPr lang="zh-TW" altLang="zh-TW" sz="2800" dirty="0" smtClean="0">
              <a:latin typeface="標楷體" pitchFamily="65" charset="-120"/>
              <a:ea typeface="標楷體" pitchFamily="65" charset="-120"/>
            </a:endParaRPr>
          </a:p>
          <a:p>
            <a:pPr lvl="0">
              <a:buFont typeface="Wingdings" pitchFamily="2" charset="2"/>
              <a:buChar char="l"/>
            </a:pPr>
            <a:r>
              <a:rPr lang="zh-TW" altLang="en-US" sz="2800" dirty="0" smtClean="0"/>
              <a:t>程式的撰寫</a:t>
            </a:r>
            <a:endParaRPr lang="en-US" altLang="zh-TW" sz="2800" dirty="0" smtClean="0"/>
          </a:p>
        </p:txBody>
      </p:sp>
      <p:sp>
        <p:nvSpPr>
          <p:cNvPr id="4" name="投影片編號版面配置區 3"/>
          <p:cNvSpPr>
            <a:spLocks noGrp="1"/>
          </p:cNvSpPr>
          <p:nvPr>
            <p:ph type="sldNum" sz="quarter" idx="12"/>
          </p:nvPr>
        </p:nvSpPr>
        <p:spPr/>
        <p:txBody>
          <a:bodyPr/>
          <a:lstStyle/>
          <a:p>
            <a:fld id="{684236A2-F502-465F-8C0C-084F6CFFCB21}" type="slidenum">
              <a:rPr lang="zh-TW" altLang="en-US" smtClean="0"/>
              <a:pPr/>
              <a:t>6</a:t>
            </a:fld>
            <a:endParaRPr lang="zh-TW" altLang="en-US"/>
          </a:p>
        </p:txBody>
      </p:sp>
    </p:spTree>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標題 5"/>
          <p:cNvSpPr>
            <a:spLocks noGrp="1"/>
          </p:cNvSpPr>
          <p:nvPr>
            <p:ph type="subTitle" idx="4294967295"/>
          </p:nvPr>
        </p:nvSpPr>
        <p:spPr>
          <a:xfrm>
            <a:off x="0" y="404813"/>
            <a:ext cx="8748713" cy="5903912"/>
          </a:xfrm>
        </p:spPr>
        <p:txBody>
          <a:bodyPr>
            <a:normAutofit fontScale="25000" lnSpcReduction="20000"/>
          </a:bodyPr>
          <a:lstStyle/>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51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endParaRPr lang="en-US" altLang="zh-TW" sz="2800" dirty="0" smtClean="0">
              <a:latin typeface="標楷體" pitchFamily="65" charset="-120"/>
              <a:ea typeface="標楷體" pitchFamily="65" charset="-120"/>
            </a:endParaRPr>
          </a:p>
          <a:p>
            <a:pPr>
              <a:buNone/>
            </a:pPr>
            <a:r>
              <a:rPr lang="en-US" altLang="zh-TW" sz="5900" dirty="0" smtClean="0">
                <a:latin typeface="標楷體" pitchFamily="65" charset="-120"/>
                <a:ea typeface="標楷體" pitchFamily="65" charset="-120"/>
              </a:rPr>
              <a:t>    </a:t>
            </a:r>
            <a:endParaRPr lang="zh-TW" altLang="en-US" dirty="0"/>
          </a:p>
        </p:txBody>
      </p:sp>
      <p:pic>
        <p:nvPicPr>
          <p:cNvPr id="7" name="圖片 6" descr="程式架構圖.png"/>
          <p:cNvPicPr/>
          <p:nvPr/>
        </p:nvPicPr>
        <p:blipFill>
          <a:blip r:embed="rId2" cstate="print"/>
          <a:stretch>
            <a:fillRect/>
          </a:stretch>
        </p:blipFill>
        <p:spPr>
          <a:xfrm>
            <a:off x="1475656" y="548680"/>
            <a:ext cx="6120680" cy="5544616"/>
          </a:xfrm>
          <a:prstGeom prst="rect">
            <a:avLst/>
          </a:prstGeom>
        </p:spPr>
      </p:pic>
      <p:sp>
        <p:nvSpPr>
          <p:cNvPr id="4" name="投影片編號版面配置區 3"/>
          <p:cNvSpPr>
            <a:spLocks noGrp="1"/>
          </p:cNvSpPr>
          <p:nvPr>
            <p:ph type="sldNum" sz="quarter" idx="12"/>
          </p:nvPr>
        </p:nvSpPr>
        <p:spPr/>
        <p:txBody>
          <a:bodyPr/>
          <a:lstStyle/>
          <a:p>
            <a:fld id="{684236A2-F502-465F-8C0C-084F6CFFCB21}" type="slidenum">
              <a:rPr lang="zh-TW" altLang="en-US" smtClean="0"/>
              <a:pPr/>
              <a:t>7</a:t>
            </a:fld>
            <a:endParaRPr lang="zh-TW" altLang="en-US"/>
          </a:p>
        </p:txBody>
      </p:sp>
    </p:spTree>
  </p:cSld>
  <p:clrMapOvr>
    <a:masterClrMapping/>
  </p:clrMapOvr>
  <p:transition>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1"/>
          <p:cNvSpPr txBox="1">
            <a:spLocks/>
          </p:cNvSpPr>
          <p:nvPr/>
        </p:nvSpPr>
        <p:spPr>
          <a:xfrm>
            <a:off x="395536" y="332656"/>
            <a:ext cx="8219256" cy="908720"/>
          </a:xfrm>
          <a:prstGeom prst="rect">
            <a:avLst/>
          </a:prstGeom>
        </p:spPr>
        <p:txBody>
          <a:bodyPr>
            <a:noAutofit/>
          </a:bodyPr>
          <a:lstStyle/>
          <a:p>
            <a:pPr algn="ctr">
              <a:defRPr/>
            </a:pPr>
            <a:r>
              <a:rPr lang="zh-TW" altLang="zh-TW" sz="4400" dirty="0" smtClean="0">
                <a:latin typeface="標楷體" pitchFamily="65" charset="-120"/>
                <a:ea typeface="標楷體" pitchFamily="65" charset="-120"/>
              </a:rPr>
              <a:t>需求環境</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軟體環境</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 </a:t>
            </a:r>
          </a:p>
          <a:p>
            <a:pPr lvl="0" algn="ctr">
              <a:defRPr/>
            </a:pPr>
            <a:endParaRPr lang="zh-TW" altLang="zh-TW" sz="4400" dirty="0" smtClean="0">
              <a:latin typeface="標楷體" pitchFamily="65" charset="-120"/>
              <a:ea typeface="標楷體" pitchFamily="65" charset="-120"/>
            </a:endParaRPr>
          </a:p>
        </p:txBody>
      </p:sp>
      <p:sp>
        <p:nvSpPr>
          <p:cNvPr id="4" name="文字方塊 3"/>
          <p:cNvSpPr txBox="1"/>
          <p:nvPr/>
        </p:nvSpPr>
        <p:spPr>
          <a:xfrm>
            <a:off x="323528" y="1556792"/>
            <a:ext cx="8208912" cy="3108543"/>
          </a:xfrm>
          <a:prstGeom prst="rect">
            <a:avLst/>
          </a:prstGeom>
          <a:noFill/>
        </p:spPr>
        <p:txBody>
          <a:bodyPr wrap="square" rtlCol="0">
            <a:spAutoFit/>
          </a:bodyPr>
          <a:lstStyle/>
          <a:p>
            <a:pPr>
              <a:buFont typeface="Wingdings" pitchFamily="2" charset="2"/>
              <a:buChar char="l"/>
            </a:pPr>
            <a:r>
              <a:rPr lang="zh-TW" altLang="en-US" sz="2800" dirty="0" smtClean="0">
                <a:latin typeface="標楷體" pitchFamily="65" charset="-120"/>
                <a:ea typeface="標楷體" pitchFamily="65" charset="-120"/>
              </a:rPr>
              <a:t>安裝</a:t>
            </a:r>
            <a:r>
              <a:rPr lang="sv-SE" altLang="zh-TW" sz="2800" dirty="0" smtClean="0">
                <a:latin typeface="標楷體" pitchFamily="65" charset="-120"/>
                <a:ea typeface="標楷體" pitchFamily="65" charset="-120"/>
              </a:rPr>
              <a:t>Java JDK </a:t>
            </a:r>
            <a:r>
              <a:rPr lang="zh-TW" altLang="en-US" sz="2800" dirty="0" smtClean="0">
                <a:latin typeface="標楷體" pitchFamily="65" charset="-120"/>
                <a:ea typeface="標楷體" pitchFamily="65" charset="-120"/>
              </a:rPr>
              <a:t>。</a:t>
            </a:r>
            <a:endParaRPr lang="sv-SE" altLang="zh-TW" sz="2800" dirty="0" smtClean="0">
              <a:latin typeface="標楷體" pitchFamily="65" charset="-120"/>
              <a:ea typeface="標楷體" pitchFamily="65" charset="-120"/>
            </a:endParaRPr>
          </a:p>
          <a:p>
            <a:pPr>
              <a:buFont typeface="Wingdings" pitchFamily="2" charset="2"/>
              <a:buChar char="l"/>
            </a:pPr>
            <a:r>
              <a:rPr lang="zh-TW" altLang="en-US" sz="2800" dirty="0" smtClean="0">
                <a:latin typeface="標楷體" pitchFamily="65" charset="-120"/>
                <a:ea typeface="標楷體" pitchFamily="65" charset="-120"/>
              </a:rPr>
              <a:t>安裝</a:t>
            </a:r>
            <a:r>
              <a:rPr lang="en-US" altLang="zh-TW" sz="2800" dirty="0" smtClean="0">
                <a:latin typeface="標楷體" pitchFamily="65" charset="-120"/>
                <a:ea typeface="標楷體" pitchFamily="65" charset="-120"/>
              </a:rPr>
              <a:t>Eclipse </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Font typeface="Wingdings" pitchFamily="2" charset="2"/>
              <a:buChar char="l"/>
            </a:pPr>
            <a:r>
              <a:rPr lang="zh-TW" altLang="en-US" sz="2800" dirty="0" smtClean="0">
                <a:latin typeface="標楷體" pitchFamily="65" charset="-120"/>
                <a:ea typeface="標楷體" pitchFamily="65" charset="-120"/>
              </a:rPr>
              <a:t>安裝</a:t>
            </a:r>
            <a:r>
              <a:rPr lang="en-US" altLang="zh-TW" sz="2800" dirty="0" smtClean="0">
                <a:latin typeface="標楷體" pitchFamily="65" charset="-120"/>
                <a:ea typeface="標楷體" pitchFamily="65" charset="-120"/>
              </a:rPr>
              <a:t>Android Development Tools </a:t>
            </a:r>
            <a:r>
              <a:rPr lang="en-US" altLang="zh-TW" sz="2800" dirty="0" err="1" smtClean="0">
                <a:latin typeface="標楷體" pitchFamily="65" charset="-120"/>
                <a:ea typeface="標楷體" pitchFamily="65" charset="-120"/>
              </a:rPr>
              <a:t>plugin</a:t>
            </a:r>
            <a:r>
              <a:rPr lang="en-US" altLang="zh-TW" sz="2800" dirty="0" smtClean="0">
                <a:latin typeface="標楷體" pitchFamily="65" charset="-120"/>
                <a:ea typeface="標楷體" pitchFamily="65" charset="-120"/>
              </a:rPr>
              <a:t> (ADT) </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Font typeface="Wingdings" pitchFamily="2" charset="2"/>
              <a:buChar char="l"/>
            </a:pPr>
            <a:r>
              <a:rPr lang="zh-TW" altLang="en-US" sz="2800" dirty="0" smtClean="0">
                <a:latin typeface="標楷體" pitchFamily="65" charset="-120"/>
                <a:ea typeface="標楷體" pitchFamily="65" charset="-120"/>
              </a:rPr>
              <a:t>安裝</a:t>
            </a:r>
            <a:r>
              <a:rPr lang="en-US" altLang="zh-TW" sz="2800" dirty="0" smtClean="0">
                <a:latin typeface="標楷體" pitchFamily="65" charset="-120"/>
                <a:ea typeface="標楷體" pitchFamily="65" charset="-120"/>
              </a:rPr>
              <a:t>SDK </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Font typeface="Wingdings" pitchFamily="2" charset="2"/>
              <a:buChar char="l"/>
            </a:pPr>
            <a:r>
              <a:rPr lang="zh-TW" altLang="en-US" sz="2800" dirty="0" smtClean="0">
                <a:latin typeface="標楷體" pitchFamily="65" charset="-120"/>
                <a:ea typeface="標楷體" pitchFamily="65" charset="-120"/>
              </a:rPr>
              <a:t>創建</a:t>
            </a:r>
            <a:r>
              <a:rPr lang="en-US" altLang="zh-TW" sz="2800" dirty="0" smtClean="0">
                <a:latin typeface="標楷體" pitchFamily="65" charset="-120"/>
                <a:ea typeface="標楷體" pitchFamily="65" charset="-120"/>
              </a:rPr>
              <a:t>Android</a:t>
            </a:r>
            <a:r>
              <a:rPr lang="zh-TW" altLang="en-US" sz="2800" dirty="0" smtClean="0">
                <a:latin typeface="標楷體" pitchFamily="65" charset="-120"/>
                <a:ea typeface="標楷體" pitchFamily="65" charset="-120"/>
              </a:rPr>
              <a:t>虛擬設備</a:t>
            </a:r>
            <a:r>
              <a:rPr lang="en-US" altLang="zh-TW" sz="2800" dirty="0" smtClean="0">
                <a:latin typeface="標楷體" pitchFamily="65" charset="-120"/>
                <a:ea typeface="標楷體" pitchFamily="65" charset="-120"/>
              </a:rPr>
              <a:t>(AVD)</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Font typeface="Wingdings" pitchFamily="2" charset="2"/>
              <a:buChar char="l"/>
            </a:pPr>
            <a:r>
              <a:rPr lang="en-US" altLang="zh-TW" sz="2800" dirty="0" smtClean="0">
                <a:latin typeface="標楷體" pitchFamily="65" charset="-120"/>
                <a:ea typeface="標楷體" pitchFamily="65" charset="-120"/>
              </a:rPr>
              <a:t>Visual </a:t>
            </a:r>
            <a:r>
              <a:rPr lang="en-US" altLang="zh-TW" sz="2800" dirty="0" err="1" smtClean="0">
                <a:latin typeface="標楷體" pitchFamily="65" charset="-120"/>
                <a:ea typeface="標楷體" pitchFamily="65" charset="-120"/>
              </a:rPr>
              <a:t>Stidio</a:t>
            </a:r>
            <a:r>
              <a:rPr lang="zh-TW" altLang="zh-TW" sz="2800" dirty="0" smtClean="0">
                <a:latin typeface="標楷體" pitchFamily="65" charset="-120"/>
                <a:ea typeface="標楷體" pitchFamily="65" charset="-120"/>
              </a:rPr>
              <a:t>掛載</a:t>
            </a:r>
            <a:r>
              <a:rPr lang="en-US" altLang="zh-TW" sz="2800" dirty="0" err="1" smtClean="0">
                <a:latin typeface="標楷體" pitchFamily="65" charset="-120"/>
                <a:ea typeface="標楷體" pitchFamily="65" charset="-120"/>
              </a:rPr>
              <a:t>OpenCV</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Font typeface="Wingdings" pitchFamily="2" charset="2"/>
              <a:buChar char="l"/>
            </a:pPr>
            <a:r>
              <a:rPr lang="zh-TW" altLang="zh-TW" sz="2800" dirty="0" smtClean="0">
                <a:latin typeface="標楷體" pitchFamily="65" charset="-120"/>
                <a:ea typeface="標楷體" pitchFamily="65" charset="-120"/>
              </a:rPr>
              <a:t>最後再以</a:t>
            </a:r>
            <a:r>
              <a:rPr lang="en-US" altLang="zh-TW" sz="2800" dirty="0" err="1" smtClean="0">
                <a:latin typeface="標楷體" pitchFamily="65" charset="-120"/>
                <a:ea typeface="標楷體" pitchFamily="65" charset="-120"/>
              </a:rPr>
              <a:t>CMake</a:t>
            </a:r>
            <a:r>
              <a:rPr lang="zh-TW" altLang="zh-TW" sz="2800" dirty="0" smtClean="0">
                <a:latin typeface="標楷體" pitchFamily="65" charset="-120"/>
                <a:ea typeface="標楷體" pitchFamily="65" charset="-120"/>
              </a:rPr>
              <a:t>製做程式庫</a:t>
            </a:r>
            <a:r>
              <a:rPr lang="zh-TW" altLang="en-US" sz="2800" dirty="0" smtClean="0">
                <a:latin typeface="標楷體" pitchFamily="65" charset="-120"/>
                <a:ea typeface="標楷體" pitchFamily="65" charset="-120"/>
              </a:rPr>
              <a:t>。</a:t>
            </a:r>
            <a:endParaRPr lang="zh-TW" altLang="en-US" sz="2800" dirty="0">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fld id="{684236A2-F502-465F-8C0C-084F6CFFCB21}" type="slidenum">
              <a:rPr lang="zh-TW" altLang="en-US" smtClean="0"/>
              <a:pPr/>
              <a:t>8</a:t>
            </a:fld>
            <a:endParaRPr lang="zh-TW"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1"/>
          <p:cNvSpPr txBox="1">
            <a:spLocks/>
          </p:cNvSpPr>
          <p:nvPr/>
        </p:nvSpPr>
        <p:spPr>
          <a:xfrm>
            <a:off x="395536" y="332656"/>
            <a:ext cx="8219256" cy="908720"/>
          </a:xfrm>
          <a:prstGeom prst="rect">
            <a:avLst/>
          </a:prstGeom>
        </p:spPr>
        <p:txBody>
          <a:bodyPr>
            <a:noAutofit/>
          </a:bodyPr>
          <a:lstStyle/>
          <a:p>
            <a:pPr algn="ctr">
              <a:defRPr/>
            </a:pPr>
            <a:r>
              <a:rPr lang="zh-TW" altLang="zh-TW" sz="4400" dirty="0" smtClean="0">
                <a:latin typeface="標楷體" pitchFamily="65" charset="-120"/>
                <a:ea typeface="標楷體" pitchFamily="65" charset="-120"/>
              </a:rPr>
              <a:t>需求環境</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硬體環境</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 </a:t>
            </a:r>
          </a:p>
          <a:p>
            <a:pPr lvl="0" algn="ctr">
              <a:defRPr/>
            </a:pPr>
            <a:endParaRPr lang="zh-TW" altLang="zh-TW" sz="4400" dirty="0" smtClean="0">
              <a:latin typeface="標楷體" pitchFamily="65" charset="-120"/>
              <a:ea typeface="標楷體" pitchFamily="65" charset="-120"/>
            </a:endParaRPr>
          </a:p>
        </p:txBody>
      </p:sp>
      <p:sp>
        <p:nvSpPr>
          <p:cNvPr id="5" name="文字方塊 4"/>
          <p:cNvSpPr txBox="1"/>
          <p:nvPr/>
        </p:nvSpPr>
        <p:spPr>
          <a:xfrm>
            <a:off x="827584" y="1700808"/>
            <a:ext cx="5322682" cy="1384995"/>
          </a:xfrm>
          <a:prstGeom prst="rect">
            <a:avLst/>
          </a:prstGeom>
          <a:noFill/>
        </p:spPr>
        <p:txBody>
          <a:bodyPr wrap="square" rtlCol="0">
            <a:spAutoFit/>
          </a:bodyPr>
          <a:lstStyle/>
          <a:p>
            <a:pPr>
              <a:buFont typeface="Wingdings" pitchFamily="2" charset="2"/>
              <a:buChar char="l"/>
            </a:pPr>
            <a:r>
              <a:rPr lang="zh-TW" altLang="zh-TW" sz="2800" dirty="0" smtClean="0"/>
              <a:t>使用</a:t>
            </a:r>
            <a:r>
              <a:rPr lang="en-US" altLang="zh-TW" sz="2800" dirty="0" smtClean="0"/>
              <a:t>android</a:t>
            </a:r>
            <a:r>
              <a:rPr lang="zh-TW" altLang="zh-TW" sz="2800" dirty="0" smtClean="0"/>
              <a:t>作業系統的手機</a:t>
            </a:r>
            <a:r>
              <a:rPr lang="zh-TW" altLang="en-US" sz="2800" dirty="0" smtClean="0"/>
              <a:t>。</a:t>
            </a:r>
            <a:endParaRPr lang="en-US" altLang="zh-TW" sz="2800" dirty="0" smtClean="0"/>
          </a:p>
          <a:p>
            <a:pPr>
              <a:buFont typeface="Wingdings" pitchFamily="2" charset="2"/>
              <a:buChar char="l"/>
            </a:pPr>
            <a:endParaRPr lang="en-US" altLang="zh-TW" sz="2800" dirty="0" smtClean="0"/>
          </a:p>
          <a:p>
            <a:pPr>
              <a:buFont typeface="Wingdings" pitchFamily="2" charset="2"/>
              <a:buChar char="l"/>
            </a:pPr>
            <a:r>
              <a:rPr lang="en-US" altLang="zh-TW" sz="2800" dirty="0" smtClean="0"/>
              <a:t>android</a:t>
            </a:r>
            <a:r>
              <a:rPr lang="zh-TW" altLang="zh-TW" sz="2800" dirty="0" smtClean="0"/>
              <a:t>版本在</a:t>
            </a:r>
            <a:r>
              <a:rPr lang="en-US" altLang="zh-TW" sz="2800" dirty="0" smtClean="0"/>
              <a:t>2.3.1</a:t>
            </a:r>
            <a:r>
              <a:rPr lang="zh-TW" altLang="zh-TW" sz="2800" dirty="0" smtClean="0"/>
              <a:t>以上。</a:t>
            </a:r>
            <a:endParaRPr lang="zh-TW" altLang="en-US" sz="2800" dirty="0"/>
          </a:p>
        </p:txBody>
      </p:sp>
      <p:pic>
        <p:nvPicPr>
          <p:cNvPr id="1026" name="Picture 2" descr="C:\Users\AD\Desktop\url.jpg"/>
          <p:cNvPicPr>
            <a:picLocks noChangeAspect="1" noChangeArrowheads="1"/>
          </p:cNvPicPr>
          <p:nvPr/>
        </p:nvPicPr>
        <p:blipFill>
          <a:blip r:embed="rId3" cstate="print"/>
          <a:srcRect/>
          <a:stretch>
            <a:fillRect/>
          </a:stretch>
        </p:blipFill>
        <p:spPr bwMode="auto">
          <a:xfrm>
            <a:off x="4860032" y="3284984"/>
            <a:ext cx="3740656" cy="2995506"/>
          </a:xfrm>
          <a:prstGeom prst="rect">
            <a:avLst/>
          </a:prstGeom>
          <a:noFill/>
        </p:spPr>
      </p:pic>
      <p:sp>
        <p:nvSpPr>
          <p:cNvPr id="6" name="投影片編號版面配置區 5"/>
          <p:cNvSpPr>
            <a:spLocks noGrp="1"/>
          </p:cNvSpPr>
          <p:nvPr>
            <p:ph type="sldNum" sz="quarter" idx="12"/>
          </p:nvPr>
        </p:nvSpPr>
        <p:spPr/>
        <p:txBody>
          <a:bodyPr/>
          <a:lstStyle/>
          <a:p>
            <a:fld id="{684236A2-F502-465F-8C0C-084F6CFFCB21}" type="slidenum">
              <a:rPr lang="zh-TW" altLang="en-US" smtClean="0"/>
              <a:pPr/>
              <a:t>9</a:t>
            </a:fld>
            <a:endParaRPr lang="zh-TW"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861</TotalTime>
  <Words>1241</Words>
  <Application>Microsoft Office PowerPoint</Application>
  <PresentationFormat>如螢幕大小 (4:3)</PresentationFormat>
  <Paragraphs>184</Paragraphs>
  <Slides>19</Slides>
  <Notes>8</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旅程</vt:lpstr>
      <vt:lpstr>Android影像處理以OpenCV實做Puzzle遊戲系統</vt:lpstr>
      <vt:lpstr>目  錄</vt:lpstr>
      <vt:lpstr>前言</vt:lpstr>
      <vt:lpstr>研究目的</vt:lpstr>
      <vt:lpstr>研究動機</vt:lpstr>
      <vt:lpstr>研究過程及方法</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使用BS2實驗平台研製無線LED荷包蛋調光Dimmer</dc:title>
  <dc:creator>彭家慶</dc:creator>
  <cp:lastModifiedBy>wei</cp:lastModifiedBy>
  <cp:revision>110</cp:revision>
  <dcterms:created xsi:type="dcterms:W3CDTF">2012-09-11T11:49:49Z</dcterms:created>
  <dcterms:modified xsi:type="dcterms:W3CDTF">2013-11-20T04:17:39Z</dcterms:modified>
</cp:coreProperties>
</file>