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4"/>
  </p:notesMasterIdLst>
  <p:sldIdLst>
    <p:sldId id="256" r:id="rId2"/>
    <p:sldId id="257" r:id="rId3"/>
    <p:sldId id="263" r:id="rId4"/>
    <p:sldId id="270" r:id="rId5"/>
    <p:sldId id="265" r:id="rId6"/>
    <p:sldId id="271" r:id="rId7"/>
    <p:sldId id="260" r:id="rId8"/>
    <p:sldId id="261" r:id="rId9"/>
    <p:sldId id="262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深色樣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6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28477-C24E-444C-A7AC-24D75C598EB4}" type="datetimeFigureOut">
              <a:rPr lang="zh-TW" altLang="en-US" smtClean="0"/>
              <a:t>2013/11/21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908ABB-32B1-4AFA-B817-CACBB59017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1908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9D9A958-AD6A-4B32-A708-85E63CD0D59A}" type="datetime1">
              <a:rPr lang="zh-TW" altLang="en-US" smtClean="0"/>
              <a:t>2013/11/21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754D22B-E59F-4671-8F4B-9B7F9D306ED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7A482-0864-4013-84AE-D1F31D127459}" type="datetime1">
              <a:rPr lang="zh-TW" altLang="en-US" smtClean="0"/>
              <a:t>2013/11/21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D22B-E59F-4671-8F4B-9B7F9D306ED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4149-9F7C-4BC4-8005-1DE0594CA31D}" type="datetime1">
              <a:rPr lang="zh-TW" altLang="en-US" smtClean="0"/>
              <a:t>2013/11/21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D22B-E59F-4671-8F4B-9B7F9D306ED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176C39F-88B9-4887-A7A5-B1109AE735E9}" type="datetime1">
              <a:rPr lang="zh-TW" altLang="en-US" smtClean="0"/>
              <a:t>2013/11/21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D22B-E59F-4671-8F4B-9B7F9D306ED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角三角形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等腰三角形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AB007B0-D8D6-458D-9EBE-0F8E6DFD4197}" type="datetime1">
              <a:rPr lang="zh-TW" altLang="en-US" smtClean="0"/>
              <a:t>2013/11/21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754D22B-E59F-4671-8F4B-9B7F9D306EDE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1" name="直線接點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53C1C94-435D-4184-963B-B0031BC7DC94}" type="datetime1">
              <a:rPr lang="zh-TW" altLang="en-US" smtClean="0"/>
              <a:t>2013/11/21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754D22B-E59F-4671-8F4B-9B7F9D306ED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84DF98D-CE20-4A02-AB42-20172C08D6FF}" type="datetime1">
              <a:rPr lang="zh-TW" altLang="en-US" smtClean="0"/>
              <a:t>2013/11/21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754D22B-E59F-4671-8F4B-9B7F9D306ED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8511-CE67-4014-9F24-291120D26999}" type="datetime1">
              <a:rPr lang="zh-TW" altLang="en-US" smtClean="0"/>
              <a:t>2013/11/21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D22B-E59F-4671-8F4B-9B7F9D306ED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028C5D9-C817-447A-8933-198A12F0C848}" type="datetime1">
              <a:rPr lang="zh-TW" altLang="en-US" smtClean="0"/>
              <a:t>2013/11/21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754D22B-E59F-4671-8F4B-9B7F9D306ED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ADC52F5-37BA-4EF4-94C3-5B848FDA1CBA}" type="datetime1">
              <a:rPr lang="zh-TW" altLang="en-US" smtClean="0"/>
              <a:t>2013/11/21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754D22B-E59F-4671-8F4B-9B7F9D306ED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3572ADE-286C-4DD4-8822-5B3D409BBFEA}" type="datetime1">
              <a:rPr lang="zh-TW" altLang="en-US" smtClean="0"/>
              <a:t>2013/11/21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754D22B-E59F-4671-8F4B-9B7F9D306ED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直角三角形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34C2704-B5D1-4F81-8F76-7FD47B9F33DF}" type="datetime1">
              <a:rPr lang="zh-TW" altLang="en-US" smtClean="0"/>
              <a:t>2013/11/21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754D22B-E59F-4671-8F4B-9B7F9D306ED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dist"/>
            <a:r>
              <a:rPr lang="zh-TW" altLang="en-US" sz="4000" dirty="0" smtClean="0">
                <a:latin typeface="Times New Roman" pitchFamily="18" charset="0"/>
                <a:cs typeface="Times New Roman" pitchFamily="18" charset="0"/>
              </a:rPr>
              <a:t>改良式影像壓縮技術</a:t>
            </a:r>
            <a:endParaRPr lang="zh-TW" alt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2834904"/>
          </a:xfrm>
        </p:spPr>
        <p:txBody>
          <a:bodyPr>
            <a:normAutofit/>
          </a:bodyPr>
          <a:lstStyle/>
          <a:p>
            <a:pPr algn="ctr"/>
            <a:endParaRPr lang="en-US" altLang="zh-TW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altLang="zh-TW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altLang="zh-TW" sz="2000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zh-TW" altLang="en-US" sz="2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指導教授：周永振 老師</a:t>
            </a:r>
            <a:endParaRPr lang="en-US" altLang="zh-TW" sz="2000" b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altLang="zh-TW" sz="2000" b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zh-TW" altLang="en-US" sz="2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學生：黃立德</a:t>
            </a:r>
            <a:endParaRPr lang="zh-TW" altLang="en-US" sz="2000" b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61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Experimental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results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11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5557"/>
            <a:ext cx="9144000" cy="416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65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Conclusions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雖然多加一個壓縮法會壓的比較小</a:t>
            </a:r>
            <a:r>
              <a:rPr lang="zh-TW" altLang="en-US" dirty="0" smtClean="0"/>
              <a:t>，但是壓縮的時間會比較長，也可能因為不會訓練</a:t>
            </a:r>
            <a:r>
              <a:rPr lang="en-US" altLang="zh-TW" dirty="0" smtClean="0"/>
              <a:t>Code book</a:t>
            </a:r>
            <a:r>
              <a:rPr lang="zh-TW" altLang="en-US" dirty="0" smtClean="0"/>
              <a:t>的原因，所以附近的 </a:t>
            </a:r>
            <a:r>
              <a:rPr lang="en-US" altLang="zh-TW" dirty="0" smtClean="0"/>
              <a:t>Index </a:t>
            </a:r>
            <a:r>
              <a:rPr lang="zh-TW" altLang="en-US" dirty="0" smtClean="0"/>
              <a:t>可能會差異很大，假如訓練過，差異可能會變得比較小，另外再寫程式的方法，迴圈的走法，我還有很大的</a:t>
            </a:r>
            <a:r>
              <a:rPr lang="zh-TW" altLang="en-US" smtClean="0"/>
              <a:t>改善空間。</a:t>
            </a:r>
            <a:endParaRPr lang="en-US" altLang="zh-TW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12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6417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47664" y="2708920"/>
            <a:ext cx="5915000" cy="1368152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en-US" altLang="zh-TW" sz="82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8200" dirty="0" smtClean="0">
                <a:latin typeface="Times New Roman" pitchFamily="18" charset="0"/>
                <a:cs typeface="Times New Roman" pitchFamily="18" charset="0"/>
              </a:rPr>
              <a:t>hank</a:t>
            </a:r>
            <a:endParaRPr lang="zh-TW" altLang="en-US" sz="8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75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z="4400" dirty="0">
                <a:latin typeface="Times New Roman" pitchFamily="18" charset="0"/>
                <a:cs typeface="Times New Roman" pitchFamily="18" charset="0"/>
              </a:rPr>
              <a:t>Outline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Times New Roman" pitchFamily="18" charset="0"/>
                <a:cs typeface="Times New Roman" pitchFamily="18" charset="0"/>
              </a:rPr>
              <a:t>相關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方法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VQ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LAS</a:t>
            </a:r>
            <a:endParaRPr lang="en-US" altLang="zh-TW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SOC</a:t>
            </a:r>
          </a:p>
          <a:p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embedding/extracting phase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Experimental results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Conclusions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0878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4400" dirty="0">
                <a:latin typeface="Times New Roman" pitchFamily="18" charset="0"/>
                <a:cs typeface="Times New Roman" pitchFamily="18" charset="0"/>
              </a:rPr>
              <a:t>VQ</a:t>
            </a:r>
            <a:endParaRPr lang="zh-TW" alt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508321"/>
              </p:ext>
            </p:extLst>
          </p:nvPr>
        </p:nvGraphicFramePr>
        <p:xfrm>
          <a:off x="5004048" y="2052540"/>
          <a:ext cx="2563200" cy="256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00"/>
                <a:gridCol w="640800"/>
                <a:gridCol w="640800"/>
                <a:gridCol w="640800"/>
              </a:tblGrid>
              <a:tr h="64080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ysClr val="windowText" lastClr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95</a:t>
                      </a:r>
                      <a:endParaRPr lang="zh-TW" altLang="en-US" b="0" dirty="0">
                        <a:solidFill>
                          <a:sysClr val="windowText" lastClr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ysClr val="windowText" lastClr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105</a:t>
                      </a:r>
                      <a:endParaRPr lang="zh-TW" altLang="en-US" b="0" dirty="0">
                        <a:solidFill>
                          <a:sysClr val="windowText" lastClr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ysClr val="windowText" lastClr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110</a:t>
                      </a:r>
                      <a:endParaRPr lang="zh-TW" altLang="en-US" b="0" dirty="0">
                        <a:solidFill>
                          <a:sysClr val="windowText" lastClr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ysClr val="windowText" lastClr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110</a:t>
                      </a:r>
                      <a:endParaRPr lang="zh-TW" altLang="en-US" b="0" dirty="0">
                        <a:solidFill>
                          <a:sysClr val="windowText" lastClr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64080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ysClr val="windowText" lastClr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95</a:t>
                      </a:r>
                      <a:endParaRPr lang="zh-TW" altLang="en-US" b="0" dirty="0">
                        <a:solidFill>
                          <a:sysClr val="windowText" lastClr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ysClr val="windowText" lastClr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100</a:t>
                      </a:r>
                      <a:endParaRPr lang="zh-TW" altLang="en-US" b="0" dirty="0">
                        <a:solidFill>
                          <a:sysClr val="windowText" lastClr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ysClr val="windowText" lastClr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106</a:t>
                      </a:r>
                      <a:endParaRPr lang="zh-TW" altLang="en-US" b="0" dirty="0">
                        <a:solidFill>
                          <a:sysClr val="windowText" lastClr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ysClr val="windowText" lastClr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105</a:t>
                      </a:r>
                      <a:endParaRPr lang="zh-TW" altLang="en-US" b="0" dirty="0">
                        <a:solidFill>
                          <a:sysClr val="windowText" lastClr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64080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ysClr val="windowText" lastClr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94</a:t>
                      </a:r>
                      <a:endParaRPr lang="zh-TW" altLang="en-US" b="0" dirty="0">
                        <a:solidFill>
                          <a:sysClr val="windowText" lastClr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ysClr val="windowText" lastClr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94</a:t>
                      </a:r>
                      <a:endParaRPr lang="zh-TW" altLang="en-US" b="0" dirty="0">
                        <a:solidFill>
                          <a:sysClr val="windowText" lastClr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ysClr val="windowText" lastClr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97</a:t>
                      </a:r>
                      <a:endParaRPr lang="zh-TW" altLang="en-US" b="0" dirty="0">
                        <a:solidFill>
                          <a:sysClr val="windowText" lastClr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ysClr val="windowText" lastClr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99</a:t>
                      </a:r>
                      <a:endParaRPr lang="zh-TW" altLang="en-US" b="0" dirty="0">
                        <a:solidFill>
                          <a:sysClr val="windowText" lastClr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64080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ysClr val="windowText" lastClr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86</a:t>
                      </a:r>
                      <a:endParaRPr lang="zh-TW" altLang="en-US" b="0" dirty="0">
                        <a:solidFill>
                          <a:sysClr val="windowText" lastClr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ysClr val="windowText" lastClr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74</a:t>
                      </a:r>
                      <a:endParaRPr lang="zh-TW" altLang="en-US" b="0" dirty="0">
                        <a:solidFill>
                          <a:sysClr val="windowText" lastClr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ysClr val="windowText" lastClr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66</a:t>
                      </a:r>
                      <a:endParaRPr lang="zh-TW" altLang="en-US" b="0" dirty="0">
                        <a:solidFill>
                          <a:sysClr val="windowText" lastClr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ysClr val="windowText" lastClr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69</a:t>
                      </a:r>
                      <a:endParaRPr lang="zh-TW" altLang="en-US" b="0" dirty="0">
                        <a:solidFill>
                          <a:sysClr val="windowText" lastClr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80" y="1700807"/>
            <a:ext cx="3266667" cy="3266667"/>
          </a:xfrm>
          <a:prstGeom prst="rect">
            <a:avLst/>
          </a:prstGeom>
        </p:spPr>
      </p:pic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108140"/>
              </p:ext>
            </p:extLst>
          </p:nvPr>
        </p:nvGraphicFramePr>
        <p:xfrm>
          <a:off x="534480" y="1700807"/>
          <a:ext cx="208280" cy="20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</a:tblGrid>
              <a:tr h="208800">
                <a:tc>
                  <a:txBody>
                    <a:bodyPr/>
                    <a:lstStyle/>
                    <a:p>
                      <a:endParaRPr lang="zh-TW" altLang="en-U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7668344" y="315026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4X4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9401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703062"/>
              </p:ext>
            </p:extLst>
          </p:nvPr>
        </p:nvGraphicFramePr>
        <p:xfrm>
          <a:off x="1557128" y="4858669"/>
          <a:ext cx="7315200" cy="457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12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21</a:t>
                      </a:r>
                      <a:endParaRPr kumimoji="0" lang="zh-TW" altLang="en-US" sz="1200" b="0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12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endParaRPr kumimoji="0" lang="zh-TW" altLang="en-US" sz="1200" b="0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12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endParaRPr kumimoji="0" lang="zh-TW" altLang="en-US" sz="1200" b="0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12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23</a:t>
                      </a:r>
                      <a:endParaRPr kumimoji="0" lang="zh-TW" altLang="en-US" sz="1200" b="0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12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endParaRPr kumimoji="0" lang="zh-TW" altLang="en-US" sz="1200" b="0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12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endParaRPr kumimoji="0" lang="zh-TW" altLang="en-US" sz="1200" b="0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12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endParaRPr kumimoji="0" lang="zh-TW" altLang="en-US" sz="1200" b="0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12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22</a:t>
                      </a:r>
                      <a:endParaRPr kumimoji="0" lang="zh-TW" altLang="en-US" sz="1200" b="0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12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endParaRPr kumimoji="0" lang="zh-TW" altLang="en-US" sz="1200" b="0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12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endParaRPr kumimoji="0" lang="zh-TW" altLang="en-US" sz="1200" b="0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12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endParaRPr kumimoji="0" lang="zh-TW" altLang="en-US" sz="1200" b="0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12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22</a:t>
                      </a:r>
                      <a:endParaRPr kumimoji="0" lang="zh-TW" altLang="en-US" sz="1200" b="0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12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endParaRPr kumimoji="0" lang="zh-TW" altLang="en-US" sz="1200" b="0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12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endParaRPr kumimoji="0" lang="zh-TW" altLang="en-US" sz="1200" b="0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12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endParaRPr kumimoji="0" lang="zh-TW" altLang="en-US" sz="1200" b="0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12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22</a:t>
                      </a:r>
                      <a:endParaRPr kumimoji="0" lang="zh-TW" altLang="en-US" sz="1200" b="0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36" name="頁尾版面配置區 3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3</a:t>
            </a:r>
            <a:endParaRPr lang="zh-TW" altLang="en-US" dirty="0"/>
          </a:p>
        </p:txBody>
      </p:sp>
      <p:graphicFrame>
        <p:nvGraphicFramePr>
          <p:cNvPr id="43" name="表格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631659"/>
              </p:ext>
            </p:extLst>
          </p:nvPr>
        </p:nvGraphicFramePr>
        <p:xfrm>
          <a:off x="1557128" y="4066581"/>
          <a:ext cx="7315200" cy="457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12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95</a:t>
                      </a:r>
                      <a:endParaRPr kumimoji="0" lang="zh-TW" altLang="en-US" sz="1200" b="0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12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105</a:t>
                      </a:r>
                      <a:endParaRPr kumimoji="0" lang="zh-TW" altLang="en-US" sz="1200" b="0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12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110</a:t>
                      </a:r>
                      <a:endParaRPr kumimoji="0" lang="zh-TW" altLang="en-US" sz="1200" b="0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12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110</a:t>
                      </a:r>
                      <a:endParaRPr kumimoji="0" lang="zh-TW" altLang="en-US" sz="1200" b="0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12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95</a:t>
                      </a:r>
                      <a:endParaRPr kumimoji="0" lang="zh-TW" altLang="en-US" sz="1200" b="0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12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100</a:t>
                      </a:r>
                      <a:endParaRPr kumimoji="0" lang="zh-TW" altLang="en-US" sz="1200" b="0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12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106</a:t>
                      </a:r>
                      <a:endParaRPr kumimoji="0" lang="zh-TW" altLang="en-US" sz="1200" b="0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12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105</a:t>
                      </a:r>
                      <a:endParaRPr kumimoji="0" lang="zh-TW" altLang="en-US" sz="1200" b="0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12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94</a:t>
                      </a:r>
                      <a:endParaRPr kumimoji="0" lang="zh-TW" altLang="en-US" sz="1200" b="0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12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94</a:t>
                      </a:r>
                      <a:endParaRPr kumimoji="0" lang="zh-TW" altLang="en-US" sz="1200" b="0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12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97</a:t>
                      </a:r>
                      <a:endParaRPr kumimoji="0" lang="zh-TW" altLang="en-US" sz="1200" b="0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12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99</a:t>
                      </a:r>
                      <a:endParaRPr kumimoji="0" lang="zh-TW" altLang="en-US" sz="1200" b="0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12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86</a:t>
                      </a:r>
                      <a:endParaRPr kumimoji="0" lang="zh-TW" altLang="en-US" sz="1200" b="0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12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74</a:t>
                      </a:r>
                      <a:endParaRPr kumimoji="0" lang="zh-TW" altLang="en-US" sz="1200" b="0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12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66</a:t>
                      </a:r>
                      <a:endParaRPr kumimoji="0" lang="zh-TW" altLang="en-US" sz="1200" b="0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12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69</a:t>
                      </a:r>
                      <a:endParaRPr kumimoji="0" lang="zh-TW" altLang="en-US" sz="1200" b="0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7501076"/>
              </p:ext>
            </p:extLst>
          </p:nvPr>
        </p:nvGraphicFramePr>
        <p:xfrm>
          <a:off x="3933392" y="1762325"/>
          <a:ext cx="18288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200" b="0" kern="12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95</a:t>
                      </a:r>
                      <a:endParaRPr kumimoji="0" lang="zh-TW" altLang="en-US" sz="1200" b="0" kern="1200" dirty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200" b="0" kern="12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105</a:t>
                      </a:r>
                      <a:endParaRPr kumimoji="0" lang="zh-TW" altLang="en-US" sz="1200" b="0" kern="1200" dirty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200" b="0" kern="12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110</a:t>
                      </a:r>
                      <a:endParaRPr kumimoji="0" lang="zh-TW" altLang="en-US" sz="1200" b="0" kern="1200" dirty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200" b="0" kern="12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110</a:t>
                      </a:r>
                      <a:endParaRPr kumimoji="0" lang="zh-TW" altLang="en-US" sz="1200" b="0" kern="1200" dirty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1200" b="0" kern="12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95</a:t>
                      </a:r>
                      <a:endParaRPr kumimoji="0" lang="zh-TW" altLang="en-US" sz="1200" b="0" kern="1200" dirty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200" b="0" kern="12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100</a:t>
                      </a:r>
                      <a:endParaRPr kumimoji="0" lang="zh-TW" altLang="en-US" sz="1200" b="0" kern="1200" dirty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200" b="0" kern="12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106</a:t>
                      </a:r>
                      <a:endParaRPr kumimoji="0" lang="zh-TW" altLang="en-US" sz="1200" b="0" kern="1200" dirty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200" b="0" kern="12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105</a:t>
                      </a:r>
                      <a:endParaRPr kumimoji="0" lang="zh-TW" altLang="en-US" sz="1200" b="0" kern="1200" dirty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1200" b="0" kern="12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94</a:t>
                      </a:r>
                      <a:endParaRPr kumimoji="0" lang="zh-TW" altLang="en-US" sz="1200" b="0" kern="1200" dirty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200" b="0" kern="12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94</a:t>
                      </a:r>
                      <a:endParaRPr kumimoji="0" lang="zh-TW" altLang="en-US" sz="1200" b="0" kern="1200" dirty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200" b="0" kern="12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97</a:t>
                      </a:r>
                      <a:endParaRPr kumimoji="0" lang="zh-TW" altLang="en-US" sz="1200" b="0" kern="1200" dirty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200" b="0" kern="12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99</a:t>
                      </a:r>
                      <a:endParaRPr kumimoji="0" lang="zh-TW" altLang="en-US" sz="1200" b="0" kern="1200" dirty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200" b="0" kern="12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86</a:t>
                      </a:r>
                      <a:endParaRPr kumimoji="0" lang="zh-TW" altLang="en-US" sz="1200" b="0" kern="1200" dirty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200" b="0" kern="12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74</a:t>
                      </a:r>
                      <a:endParaRPr kumimoji="0" lang="zh-TW" altLang="en-US" sz="1200" b="0" kern="1200" dirty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200" b="0" kern="12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66</a:t>
                      </a:r>
                      <a:endParaRPr kumimoji="0" lang="zh-TW" altLang="en-US" sz="1200" b="0" kern="1200" dirty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200" b="0" kern="12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69</a:t>
                      </a:r>
                      <a:endParaRPr kumimoji="0" lang="zh-TW" altLang="en-US" sz="1200" b="0" kern="1200" dirty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45" name="文字方塊 44"/>
          <p:cNvSpPr txBox="1"/>
          <p:nvPr/>
        </p:nvSpPr>
        <p:spPr>
          <a:xfrm>
            <a:off x="4653472" y="363453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新細明體"/>
                <a:ea typeface="新細明體"/>
              </a:rPr>
              <a:t>↓</a:t>
            </a:r>
            <a:endParaRPr lang="zh-TW" altLang="en-US" dirty="0"/>
          </a:p>
        </p:txBody>
      </p:sp>
      <p:sp>
        <p:nvSpPr>
          <p:cNvPr id="46" name="文字方塊 45"/>
          <p:cNvSpPr txBox="1"/>
          <p:nvPr/>
        </p:nvSpPr>
        <p:spPr>
          <a:xfrm>
            <a:off x="405000" y="4956518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>
                <a:latin typeface="Times New Roman" pitchFamily="18" charset="0"/>
                <a:cs typeface="Times New Roman" pitchFamily="18" charset="0"/>
              </a:rPr>
              <a:t>codebook</a:t>
            </a:r>
            <a:endParaRPr lang="zh-TW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文字方塊 46"/>
          <p:cNvSpPr txBox="1"/>
          <p:nvPr/>
        </p:nvSpPr>
        <p:spPr>
          <a:xfrm>
            <a:off x="1197088" y="4956518"/>
            <a:ext cx="216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zh-TW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8" name="表格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899135"/>
              </p:ext>
            </p:extLst>
          </p:nvPr>
        </p:nvGraphicFramePr>
        <p:xfrm>
          <a:off x="261100" y="1812923"/>
          <a:ext cx="2088000" cy="19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000"/>
                <a:gridCol w="10440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codebook</a:t>
                      </a:r>
                      <a:r>
                        <a:rPr lang="zh-TW" altLang="en-US" sz="1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lang="zh-TW" altLang="en-US" sz="12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200" b="1" i="0" kern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euclidean</a:t>
                      </a:r>
                      <a:r>
                        <a:rPr kumimoji="0" lang="en-US" altLang="zh-TW" sz="1200" b="1" i="0" kern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metric</a:t>
                      </a:r>
                      <a:endParaRPr lang="zh-TW" altLang="en-US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zh-TW" altLang="en-US" sz="12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zh-TW" altLang="en-US" sz="12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…</a:t>
                      </a:r>
                      <a:endParaRPr kumimoji="0" lang="zh-TW" altLang="en-US" sz="12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…</a:t>
                      </a:r>
                      <a:endParaRPr kumimoji="0" lang="zh-TW" altLang="en-US" sz="12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255</a:t>
                      </a:r>
                      <a:endParaRPr kumimoji="0" lang="zh-TW" altLang="en-US" sz="12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49" name="文字方塊 48"/>
          <p:cNvSpPr txBox="1"/>
          <p:nvPr/>
        </p:nvSpPr>
        <p:spPr>
          <a:xfrm>
            <a:off x="4725480" y="4570637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>
                <a:latin typeface="Times New Roman" pitchFamily="18" charset="0"/>
                <a:cs typeface="Times New Roman" pitchFamily="18" charset="0"/>
              </a:rPr>
              <a:t>.-</a:t>
            </a:r>
            <a:endParaRPr lang="zh-TW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文字方塊 50"/>
          <p:cNvSpPr txBox="1"/>
          <p:nvPr/>
        </p:nvSpPr>
        <p:spPr>
          <a:xfrm>
            <a:off x="171228" y="5375746"/>
            <a:ext cx="8964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latin typeface="Times New Roman" pitchFamily="18" charset="0"/>
                <a:cs typeface="Times New Roman" pitchFamily="18" charset="0"/>
              </a:rPr>
              <a:t>|95-21|+|105-20|+|110-20|+|110-23|+|95-20|+|100-20|+|106-20|+|105-22|+|94-20|+|94-20|+|97-20|+|99-22|+|86-20|+|74-20|+|66-20|+|69-22</a:t>
            </a:r>
            <a:r>
              <a:rPr lang="en-US" altLang="zh-TW" sz="1200" dirty="0" smtClean="0">
                <a:latin typeface="Times New Roman" pitchFamily="18" charset="0"/>
                <a:cs typeface="Times New Roman" pitchFamily="18" charset="0"/>
              </a:rPr>
              <a:t>|=1175</a:t>
            </a:r>
            <a:endParaRPr lang="en-US" altLang="zh-TW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8" name="表格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010687"/>
              </p:ext>
            </p:extLst>
          </p:nvPr>
        </p:nvGraphicFramePr>
        <p:xfrm>
          <a:off x="1554693" y="4861970"/>
          <a:ext cx="7315200" cy="457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zh-TW" altLang="en-US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zh-TW" altLang="en-US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zh-TW" altLang="en-US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zh-TW" altLang="en-US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zh-TW" altLang="en-US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zh-TW" altLang="en-US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zh-TW" altLang="en-US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zh-TW" altLang="en-US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zh-TW" altLang="en-US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zh-TW" altLang="en-US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zh-TW" altLang="en-US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zh-TW" altLang="en-US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zh-TW" altLang="en-US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zh-TW" altLang="en-US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zh-TW" altLang="en-US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zh-TW" altLang="en-US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60" name="文字方塊 59"/>
          <p:cNvSpPr txBox="1"/>
          <p:nvPr/>
        </p:nvSpPr>
        <p:spPr>
          <a:xfrm>
            <a:off x="1194653" y="4959819"/>
            <a:ext cx="216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TW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文字方塊 60"/>
          <p:cNvSpPr txBox="1"/>
          <p:nvPr/>
        </p:nvSpPr>
        <p:spPr>
          <a:xfrm>
            <a:off x="150537" y="5390756"/>
            <a:ext cx="8964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altLang="zh-TW" sz="1200" dirty="0" smtClean="0">
                <a:latin typeface="Times New Roman" pitchFamily="18" charset="0"/>
                <a:cs typeface="Times New Roman" pitchFamily="18" charset="0"/>
              </a:rPr>
              <a:t>95-33|+|105-32|+|110-32|+|110-32|+|95-32|+|100-31|+|106-31|+|105-31|+|94-32|+|94-31|+|97-31|+|99-31|+|86-33|+|74-31|+|66-31|+|69-33|=998</a:t>
            </a:r>
            <a:endParaRPr lang="en-US" altLang="zh-TW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2" name="表格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507649"/>
              </p:ext>
            </p:extLst>
          </p:nvPr>
        </p:nvGraphicFramePr>
        <p:xfrm>
          <a:off x="1554693" y="4847636"/>
          <a:ext cx="7315200" cy="457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solidFill>
                            <a:schemeClr val="bg1"/>
                          </a:solidFill>
                        </a:rPr>
                        <a:t>233</a:t>
                      </a:r>
                      <a:endParaRPr lang="zh-TW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solidFill>
                            <a:schemeClr val="bg1"/>
                          </a:solidFill>
                        </a:rPr>
                        <a:t>233</a:t>
                      </a:r>
                      <a:endParaRPr lang="zh-TW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solidFill>
                            <a:schemeClr val="bg1"/>
                          </a:solidFill>
                        </a:rPr>
                        <a:t>233</a:t>
                      </a:r>
                      <a:endParaRPr lang="zh-TW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solidFill>
                            <a:schemeClr val="bg1"/>
                          </a:solidFill>
                        </a:rPr>
                        <a:t>233</a:t>
                      </a:r>
                      <a:endParaRPr lang="zh-TW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solidFill>
                            <a:schemeClr val="bg1"/>
                          </a:solidFill>
                        </a:rPr>
                        <a:t>232</a:t>
                      </a:r>
                      <a:endParaRPr lang="zh-TW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solidFill>
                            <a:schemeClr val="bg1"/>
                          </a:solidFill>
                        </a:rPr>
                        <a:t>232</a:t>
                      </a:r>
                      <a:endParaRPr lang="zh-TW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solidFill>
                            <a:schemeClr val="bg1"/>
                          </a:solidFill>
                        </a:rPr>
                        <a:t>232</a:t>
                      </a:r>
                      <a:endParaRPr lang="zh-TW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solidFill>
                            <a:schemeClr val="bg1"/>
                          </a:solidFill>
                        </a:rPr>
                        <a:t>232</a:t>
                      </a:r>
                      <a:endParaRPr lang="zh-TW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solidFill>
                            <a:schemeClr val="bg1"/>
                          </a:solidFill>
                        </a:rPr>
                        <a:t>232</a:t>
                      </a:r>
                      <a:endParaRPr lang="zh-TW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solidFill>
                            <a:schemeClr val="bg1"/>
                          </a:solidFill>
                        </a:rPr>
                        <a:t>232</a:t>
                      </a:r>
                      <a:endParaRPr lang="zh-TW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solidFill>
                            <a:schemeClr val="bg1"/>
                          </a:solidFill>
                        </a:rPr>
                        <a:t>232</a:t>
                      </a:r>
                      <a:endParaRPr lang="zh-TW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solidFill>
                            <a:schemeClr val="bg1"/>
                          </a:solidFill>
                        </a:rPr>
                        <a:t>232</a:t>
                      </a:r>
                      <a:endParaRPr lang="zh-TW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solidFill>
                            <a:schemeClr val="bg1"/>
                          </a:solidFill>
                        </a:rPr>
                        <a:t>232</a:t>
                      </a:r>
                      <a:endParaRPr lang="zh-TW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solidFill>
                            <a:schemeClr val="bg1"/>
                          </a:solidFill>
                        </a:rPr>
                        <a:t>232</a:t>
                      </a:r>
                      <a:endParaRPr lang="zh-TW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solidFill>
                            <a:schemeClr val="bg1"/>
                          </a:solidFill>
                        </a:rPr>
                        <a:t>232</a:t>
                      </a:r>
                      <a:endParaRPr lang="zh-TW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solidFill>
                            <a:schemeClr val="bg1"/>
                          </a:solidFill>
                        </a:rPr>
                        <a:t>232</a:t>
                      </a:r>
                      <a:endParaRPr lang="zh-TW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64" name="文字方塊 63"/>
          <p:cNvSpPr txBox="1"/>
          <p:nvPr/>
        </p:nvSpPr>
        <p:spPr>
          <a:xfrm>
            <a:off x="1048202" y="4937736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>
                <a:latin typeface="Times New Roman" pitchFamily="18" charset="0"/>
                <a:cs typeface="Times New Roman" pitchFamily="18" charset="0"/>
              </a:rPr>
              <a:t>225</a:t>
            </a:r>
            <a:endParaRPr lang="zh-TW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6" name="表格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64391"/>
              </p:ext>
            </p:extLst>
          </p:nvPr>
        </p:nvGraphicFramePr>
        <p:xfrm>
          <a:off x="1307635" y="2266381"/>
          <a:ext cx="104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1175</a:t>
                      </a:r>
                      <a:endParaRPr lang="zh-TW" altLang="en-US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7" name="表格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359202"/>
              </p:ext>
            </p:extLst>
          </p:nvPr>
        </p:nvGraphicFramePr>
        <p:xfrm>
          <a:off x="1307635" y="2626421"/>
          <a:ext cx="104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998</a:t>
                      </a:r>
                      <a:endParaRPr lang="zh-TW" altLang="en-US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8" name="表格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314291"/>
              </p:ext>
            </p:extLst>
          </p:nvPr>
        </p:nvGraphicFramePr>
        <p:xfrm>
          <a:off x="1302665" y="3346501"/>
          <a:ext cx="104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2211</a:t>
                      </a:r>
                      <a:endParaRPr lang="zh-TW" altLang="en-US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9" name="標題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en-US" altLang="zh-TW" sz="4400" dirty="0">
                <a:latin typeface="Times New Roman" pitchFamily="18" charset="0"/>
                <a:cs typeface="Times New Roman" pitchFamily="18" charset="0"/>
              </a:rPr>
              <a:t>VQ</a:t>
            </a:r>
            <a:endParaRPr lang="zh-TW" alt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84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89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92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95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7" grpId="1"/>
      <p:bldP spid="49" grpId="0"/>
      <p:bldP spid="51" grpId="0"/>
      <p:bldP spid="51" grpId="1"/>
      <p:bldP spid="60" grpId="0"/>
      <p:bldP spid="60" grpId="1"/>
      <p:bldP spid="61" grpId="0"/>
      <p:bldP spid="61" grpId="1"/>
      <p:bldP spid="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4967830"/>
              </p:ext>
            </p:extLst>
          </p:nvPr>
        </p:nvGraphicFramePr>
        <p:xfrm>
          <a:off x="2699972" y="2537192"/>
          <a:ext cx="3240000" cy="33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214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214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222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210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228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210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210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210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210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en-US" altLang="zh-TW" sz="1200" b="1" baseline="0" dirty="0" smtClean="0">
                          <a:solidFill>
                            <a:schemeClr val="bg1"/>
                          </a:solidFill>
                        </a:rPr>
                        <a:t>   .   .  </a:t>
                      </a:r>
                      <a:endParaRPr lang="en-US" altLang="zh-TW" sz="1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117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210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210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210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210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210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210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210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210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30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.  .  .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97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12" name="文字方塊 11"/>
          <p:cNvSpPr txBox="1"/>
          <p:nvPr/>
        </p:nvSpPr>
        <p:spPr>
          <a:xfrm>
            <a:off x="3563888" y="587727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Index table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4</a:t>
            </a: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4400" dirty="0">
                <a:latin typeface="Times New Roman" pitchFamily="18" charset="0"/>
                <a:cs typeface="Times New Roman" pitchFamily="18" charset="0"/>
              </a:rPr>
              <a:t>VQ</a:t>
            </a:r>
            <a:endParaRPr lang="zh-TW" alt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07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LAS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5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5198840"/>
              </p:ext>
            </p:extLst>
          </p:nvPr>
        </p:nvGraphicFramePr>
        <p:xfrm>
          <a:off x="4211960" y="1405021"/>
          <a:ext cx="18288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200" b="0" kern="12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95</a:t>
                      </a:r>
                      <a:endParaRPr kumimoji="0" lang="zh-TW" altLang="en-US" sz="1200" b="0" kern="1200" dirty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200" b="0" kern="12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105</a:t>
                      </a:r>
                      <a:endParaRPr kumimoji="0" lang="zh-TW" altLang="en-US" sz="1200" b="0" kern="1200" dirty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200" b="0" kern="12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110</a:t>
                      </a:r>
                      <a:endParaRPr kumimoji="0" lang="zh-TW" altLang="en-US" sz="1200" b="0" kern="1200" dirty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200" b="0" kern="12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95</a:t>
                      </a:r>
                      <a:endParaRPr kumimoji="0" lang="zh-TW" altLang="en-US" sz="1200" b="0" kern="1200" dirty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1200" b="0" kern="12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94</a:t>
                      </a:r>
                      <a:endParaRPr kumimoji="0" lang="zh-TW" altLang="en-US" sz="1200" b="0" kern="1200" dirty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200" b="0" kern="12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111</a:t>
                      </a:r>
                      <a:endParaRPr kumimoji="0" lang="zh-TW" altLang="en-US" sz="1200" b="0" kern="1200" dirty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200" b="0" kern="12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110</a:t>
                      </a:r>
                      <a:endParaRPr kumimoji="0" lang="zh-TW" altLang="en-US" sz="1200" b="0" kern="1200" dirty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200" b="0" kern="12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105</a:t>
                      </a:r>
                      <a:endParaRPr kumimoji="0" lang="zh-TW" altLang="en-US" sz="1200" b="0" kern="1200" dirty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1200" b="0" kern="12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94</a:t>
                      </a:r>
                      <a:endParaRPr kumimoji="0" lang="zh-TW" altLang="en-US" sz="1200" b="0" kern="1200" dirty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200" b="0" kern="12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105</a:t>
                      </a:r>
                      <a:endParaRPr kumimoji="0" lang="zh-TW" altLang="en-US" sz="1200" b="0" kern="1200" dirty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200" b="0" kern="12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97</a:t>
                      </a:r>
                      <a:endParaRPr kumimoji="0" lang="zh-TW" altLang="en-US" sz="1200" b="0" kern="1200" dirty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200" b="0" kern="12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99</a:t>
                      </a:r>
                      <a:endParaRPr kumimoji="0" lang="zh-TW" altLang="en-US" sz="1200" b="0" kern="1200" dirty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200" b="0" kern="12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95</a:t>
                      </a:r>
                      <a:endParaRPr kumimoji="0" lang="zh-TW" altLang="en-US" sz="1200" b="0" kern="1200" dirty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200" b="0" kern="12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74</a:t>
                      </a:r>
                      <a:endParaRPr kumimoji="0" lang="zh-TW" altLang="en-US" sz="1200" b="0" kern="1200" dirty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200" b="0" kern="12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105</a:t>
                      </a:r>
                      <a:endParaRPr kumimoji="0" lang="zh-TW" altLang="en-US" sz="1200" b="0" kern="1200" dirty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200" b="0" kern="12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70</a:t>
                      </a:r>
                      <a:endParaRPr kumimoji="0" lang="zh-TW" altLang="en-US" sz="1200" b="0" kern="1200" dirty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799352"/>
              </p:ext>
            </p:extLst>
          </p:nvPr>
        </p:nvGraphicFramePr>
        <p:xfrm>
          <a:off x="6300192" y="524270"/>
          <a:ext cx="370800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8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589226"/>
              </p:ext>
            </p:extLst>
          </p:nvPr>
        </p:nvGraphicFramePr>
        <p:xfrm>
          <a:off x="6300192" y="5373216"/>
          <a:ext cx="370800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0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zh-TW" alt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951729"/>
              </p:ext>
            </p:extLst>
          </p:nvPr>
        </p:nvGraphicFramePr>
        <p:xfrm>
          <a:off x="6300192" y="6110129"/>
          <a:ext cx="370800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0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zh-TW" alt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446677"/>
              </p:ext>
            </p:extLst>
          </p:nvPr>
        </p:nvGraphicFramePr>
        <p:xfrm>
          <a:off x="6300192" y="5733256"/>
          <a:ext cx="370800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0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zh-TW" alt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表格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543012"/>
              </p:ext>
            </p:extLst>
          </p:nvPr>
        </p:nvGraphicFramePr>
        <p:xfrm>
          <a:off x="6300192" y="6110129"/>
          <a:ext cx="370800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0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zh-TW" alt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50075"/>
              </p:ext>
            </p:extLst>
          </p:nvPr>
        </p:nvGraphicFramePr>
        <p:xfrm>
          <a:off x="6300192" y="5733256"/>
          <a:ext cx="370800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0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zh-TW" alt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492223"/>
              </p:ext>
            </p:extLst>
          </p:nvPr>
        </p:nvGraphicFramePr>
        <p:xfrm>
          <a:off x="6300192" y="6110129"/>
          <a:ext cx="370800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0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zh-TW" alt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" name="表格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742436"/>
              </p:ext>
            </p:extLst>
          </p:nvPr>
        </p:nvGraphicFramePr>
        <p:xfrm>
          <a:off x="6300192" y="5373216"/>
          <a:ext cx="370800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0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zh-TW" alt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表格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720231"/>
              </p:ext>
            </p:extLst>
          </p:nvPr>
        </p:nvGraphicFramePr>
        <p:xfrm>
          <a:off x="6300192" y="5733256"/>
          <a:ext cx="370800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0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zh-TW" alt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" name="表格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300180"/>
              </p:ext>
            </p:extLst>
          </p:nvPr>
        </p:nvGraphicFramePr>
        <p:xfrm>
          <a:off x="6300192" y="6110129"/>
          <a:ext cx="370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zh-TW" alt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" name="表格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148380"/>
              </p:ext>
            </p:extLst>
          </p:nvPr>
        </p:nvGraphicFramePr>
        <p:xfrm>
          <a:off x="6300192" y="541038"/>
          <a:ext cx="370800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8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9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9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9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9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9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9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zh-TW" altLang="en-US" sz="9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zh-TW" altLang="en-US" sz="9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zh-TW" altLang="en-US" sz="9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zh-TW" altLang="en-US" sz="9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zh-TW" altLang="en-US" sz="9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zh-TW" altLang="en-US" sz="9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zh-TW" altLang="en-US" sz="9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zh-TW" altLang="en-US" sz="9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zh-TW" altLang="en-US" sz="9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" name="文字方塊 25"/>
          <p:cNvSpPr txBox="1"/>
          <p:nvPr/>
        </p:nvSpPr>
        <p:spPr>
          <a:xfrm>
            <a:off x="251520" y="1442258"/>
            <a:ext cx="39604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規則：把數值拿去跟陣列的每一個數比，假如沒重複，陣列裡的數值全不退一位，新數值放在第一位。</a:t>
            </a:r>
            <a:endParaRPr lang="en-US" altLang="zh-TW" dirty="0" smtClean="0"/>
          </a:p>
          <a:p>
            <a:r>
              <a:rPr lang="zh-TW" altLang="en-US" dirty="0" smtClean="0"/>
              <a:t>假如重複，就把第一位到重複前一位全部往後挪一格，再把重複數值放到第一位。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48261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z="4000" dirty="0" smtClean="0">
                <a:latin typeface="Times New Roman" pitchFamily="18" charset="0"/>
                <a:cs typeface="Times New Roman" pitchFamily="18" charset="0"/>
              </a:rPr>
              <a:t>SOC </a:t>
            </a:r>
            <a:r>
              <a:rPr lang="en-US" altLang="zh-TW" sz="4000" dirty="0">
                <a:latin typeface="Times New Roman" pitchFamily="18" charset="0"/>
                <a:cs typeface="Times New Roman" pitchFamily="18" charset="0"/>
              </a:rPr>
              <a:t>scheme</a:t>
            </a:r>
            <a:endParaRPr lang="zh-TW" altLang="en-US" dirty="0"/>
          </a:p>
        </p:txBody>
      </p:sp>
      <p:sp>
        <p:nvSpPr>
          <p:cNvPr id="30" name="矩形 29"/>
          <p:cNvSpPr/>
          <p:nvPr/>
        </p:nvSpPr>
        <p:spPr>
          <a:xfrm>
            <a:off x="5970054" y="5973370"/>
            <a:ext cx="23825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dirty="0" smtClean="0"/>
              <a:t>SOC Index table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8</a:t>
            </a:r>
            <a:endParaRPr lang="zh-TW" altLang="en-US" dirty="0"/>
          </a:p>
        </p:txBody>
      </p:sp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324386"/>
              </p:ext>
            </p:extLst>
          </p:nvPr>
        </p:nvGraphicFramePr>
        <p:xfrm>
          <a:off x="6948264" y="1406394"/>
          <a:ext cx="741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800"/>
                <a:gridCol w="370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  <a:endParaRPr lang="zh-TW" alt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</a:rPr>
                        <a:t>85</a:t>
                      </a:r>
                      <a:endParaRPr lang="zh-TW" alt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</a:rPr>
                        <a:t>83</a:t>
                      </a:r>
                      <a:endParaRPr lang="zh-TW" alt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lang="zh-TW" alt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</a:rPr>
                        <a:t>92</a:t>
                      </a:r>
                      <a:endParaRPr lang="zh-TW" alt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</a:rPr>
                        <a:t>88</a:t>
                      </a:r>
                      <a:endParaRPr lang="zh-TW" alt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  <a:endParaRPr lang="zh-TW" alt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</a:rPr>
                        <a:t>90</a:t>
                      </a:r>
                      <a:endParaRPr lang="zh-TW" alt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表格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874804"/>
              </p:ext>
            </p:extLst>
          </p:nvPr>
        </p:nvGraphicFramePr>
        <p:xfrm>
          <a:off x="611560" y="2708920"/>
          <a:ext cx="3780000" cy="21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(16)</a:t>
                      </a:r>
                      <a:endParaRPr lang="zh-TW" altLang="en-US" sz="12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(17)</a:t>
                      </a:r>
                      <a:endParaRPr lang="zh-TW" altLang="en-US" sz="12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(18)</a:t>
                      </a:r>
                      <a:endParaRPr lang="zh-TW" altLang="en-US" sz="12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</a:p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(19)</a:t>
                      </a:r>
                      <a:endParaRPr lang="zh-TW" altLang="en-US" sz="12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</a:p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(20)</a:t>
                      </a:r>
                      <a:endParaRPr lang="zh-TW" altLang="en-US" sz="12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</a:p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(21)</a:t>
                      </a:r>
                      <a:endParaRPr lang="zh-TW" altLang="en-US" sz="12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</a:p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(22)</a:t>
                      </a:r>
                      <a:endParaRPr lang="zh-TW" altLang="en-US" sz="12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(15)</a:t>
                      </a:r>
                      <a:endParaRPr lang="zh-TW" altLang="en-US" sz="12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(7)</a:t>
                      </a:r>
                      <a:endParaRPr lang="zh-TW" altLang="en-US" sz="12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(8)</a:t>
                      </a:r>
                      <a:endParaRPr lang="zh-TW" altLang="en-US" sz="12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</a:p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(9)</a:t>
                      </a:r>
                      <a:endParaRPr lang="zh-TW" altLang="en-US" sz="12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</a:p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(10)</a:t>
                      </a:r>
                      <a:endParaRPr lang="zh-TW" altLang="en-US" sz="12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</a:p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(11)</a:t>
                      </a:r>
                      <a:endParaRPr lang="zh-TW" altLang="en-US" sz="12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</a:p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(23)</a:t>
                      </a:r>
                      <a:endParaRPr lang="zh-TW" altLang="en-US" sz="12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(14)</a:t>
                      </a:r>
                      <a:endParaRPr lang="zh-TW" altLang="en-US" sz="12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(6)</a:t>
                      </a:r>
                      <a:endParaRPr lang="zh-TW" altLang="en-US" sz="12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(2)</a:t>
                      </a:r>
                      <a:endParaRPr lang="zh-TW" altLang="en-US" sz="12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</a:p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(3)</a:t>
                      </a:r>
                      <a:endParaRPr lang="zh-TW" altLang="en-US" sz="12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</a:p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(4)</a:t>
                      </a:r>
                      <a:endParaRPr lang="zh-TW" altLang="en-US" sz="12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</a:p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(12)</a:t>
                      </a:r>
                      <a:endParaRPr lang="zh-TW" altLang="en-US" sz="12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</a:p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(24)</a:t>
                      </a:r>
                      <a:endParaRPr lang="zh-TW" altLang="en-US" sz="12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(13)</a:t>
                      </a:r>
                      <a:endParaRPr lang="zh-TW" altLang="en-US" sz="12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(5)</a:t>
                      </a:r>
                      <a:endParaRPr lang="zh-TW" altLang="en-US" sz="12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(1)</a:t>
                      </a:r>
                      <a:endParaRPr lang="zh-TW" altLang="en-US" sz="12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zh-TW" altLang="en-US" sz="12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477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6435231"/>
              </p:ext>
            </p:extLst>
          </p:nvPr>
        </p:nvGraphicFramePr>
        <p:xfrm>
          <a:off x="3419872" y="1696244"/>
          <a:ext cx="3240000" cy="33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214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214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222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210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228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210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210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en-US" altLang="zh-TW" sz="1200" b="1" baseline="0" dirty="0" smtClean="0">
                          <a:solidFill>
                            <a:schemeClr val="bg1"/>
                          </a:solidFill>
                        </a:rPr>
                        <a:t>   .   .  </a:t>
                      </a:r>
                      <a:endParaRPr lang="en-US" altLang="zh-TW" sz="1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117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210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210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210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210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210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210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30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.  .  .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solidFill>
                            <a:schemeClr val="bg1"/>
                          </a:solidFill>
                        </a:rPr>
                        <a:t>97</a:t>
                      </a:r>
                      <a:endParaRPr lang="zh-TW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4283788" y="503632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Index table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1312368" y="2156004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Use VQ </a:t>
            </a:r>
            <a:r>
              <a:rPr lang="zh-TW" altLang="en-US" dirty="0" smtClean="0"/>
              <a:t>：</a:t>
            </a:r>
            <a:r>
              <a:rPr lang="en-US" altLang="zh-TW" dirty="0" smtClean="0"/>
              <a:t>6457 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1312368" y="2528707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Use SOC</a:t>
            </a:r>
            <a:r>
              <a:rPr lang="zh-TW" altLang="en-US" dirty="0" smtClean="0"/>
              <a:t>：</a:t>
            </a:r>
            <a:r>
              <a:rPr lang="en-US" altLang="zh-TW" dirty="0" smtClean="0"/>
              <a:t>9975 </a:t>
            </a:r>
            <a:endParaRPr lang="zh-TW" altLang="en-US" dirty="0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9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8371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Data embedding/extracting phase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539552" y="2736796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Use LAC </a:t>
            </a:r>
            <a:r>
              <a:rPr lang="zh-TW" altLang="en-US" dirty="0" smtClean="0"/>
              <a:t>：</a:t>
            </a:r>
            <a:r>
              <a:rPr lang="en-US" altLang="zh-TW" dirty="0" smtClean="0"/>
              <a:t>376 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539552" y="1998132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Use VQ </a:t>
            </a:r>
            <a:r>
              <a:rPr lang="zh-TW" altLang="en-US" dirty="0" smtClean="0"/>
              <a:t>：</a:t>
            </a:r>
            <a:r>
              <a:rPr lang="en-US" altLang="zh-TW" dirty="0" smtClean="0"/>
              <a:t>8366 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9552" y="2367464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Use SOC</a:t>
            </a:r>
            <a:r>
              <a:rPr lang="zh-TW" altLang="en-US" dirty="0" smtClean="0"/>
              <a:t>：</a:t>
            </a:r>
            <a:r>
              <a:rPr lang="en-US" altLang="zh-TW" dirty="0" smtClean="0"/>
              <a:t>7642 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539552" y="310612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VQ = 0 XXXXXXXX 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39552" y="347546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SOC = 10 XXX  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539552" y="3844792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LAC = 11 XXX  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10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912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神韻">
  <a:themeElements>
    <a:clrScheme name="神韻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神韻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神韻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484</TotalTime>
  <Words>627</Words>
  <Application>Microsoft Office PowerPoint</Application>
  <PresentationFormat>如螢幕大小 (4:3)</PresentationFormat>
  <Paragraphs>335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1" baseType="lpstr">
      <vt:lpstr>微軟正黑體</vt:lpstr>
      <vt:lpstr>新細明體</vt:lpstr>
      <vt:lpstr>標楷體</vt:lpstr>
      <vt:lpstr>Calibri</vt:lpstr>
      <vt:lpstr>Century Gothic</vt:lpstr>
      <vt:lpstr>Times New Roman</vt:lpstr>
      <vt:lpstr>Verdana</vt:lpstr>
      <vt:lpstr>Wingdings 2</vt:lpstr>
      <vt:lpstr>神韻</vt:lpstr>
      <vt:lpstr>改良式影像壓縮技術</vt:lpstr>
      <vt:lpstr>Outline</vt:lpstr>
      <vt:lpstr>VQ</vt:lpstr>
      <vt:lpstr>VQ</vt:lpstr>
      <vt:lpstr>VQ</vt:lpstr>
      <vt:lpstr>LAS</vt:lpstr>
      <vt:lpstr>SOC scheme</vt:lpstr>
      <vt:lpstr>PowerPoint 簡報</vt:lpstr>
      <vt:lpstr>Data embedding/extracting phase</vt:lpstr>
      <vt:lpstr>Experimental results</vt:lpstr>
      <vt:lpstr>Conclusions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novel VQ-based reversible data hiding scheme by using hybrid encoding strategies Chin-Chen Changa,b,d, Thai Son Nguyena, Chia-Chen Linc,∗</dc:title>
  <dc:creator>CSIE</dc:creator>
  <cp:lastModifiedBy>Asnio</cp:lastModifiedBy>
  <cp:revision>53</cp:revision>
  <dcterms:created xsi:type="dcterms:W3CDTF">2013-07-16T03:31:14Z</dcterms:created>
  <dcterms:modified xsi:type="dcterms:W3CDTF">2013-11-20T17:27:35Z</dcterms:modified>
</cp:coreProperties>
</file>